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Override PartName="/ppt/media/image6.jpeg" ContentType="image/jpeg"/>
  <Override PartName="/ppt/media/image7.jpeg" ContentType="image/jpeg"/>
  <Override PartName="/ppt/media/image8.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0" marR="0" indent="228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0" marR="0" indent="457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0" marR="0" indent="685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0" marR="0" indent="9144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0" marR="0" indent="11430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0" marR="0" indent="13716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0" marR="0" indent="16002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0" marR="0" indent="182880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E6E5DA">
              <a:alpha val="60000"/>
            </a:srgbClr>
          </a:solidFill>
        </a:fill>
      </a:tcStyle>
    </a:band2H>
    <a:firstCol>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ff" i="off">
        <a:fontRef idx="minor">
          <a:srgbClr val="4F5C3F"/>
        </a:fontRef>
        <a:srgbClr val="4F5C3F"/>
      </a:tcTxStyle>
      <a:tcStyle>
        <a:tcBdr>
          <a:left>
            <a:ln w="12700" cap="flat">
              <a:solidFill>
                <a:srgbClr val="FFFFFF"/>
              </a:solidFill>
              <a:prstDash val="solid"/>
              <a:miter lim="400000"/>
            </a:ln>
          </a:left>
          <a:right>
            <a:ln w="12700" cap="flat">
              <a:solidFill>
                <a:srgbClr val="FFFFFF"/>
              </a:solidFill>
              <a:prstDash val="solid"/>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Ref idx="minor">
          <a:srgbClr val="F3F1DF"/>
        </a:fontRef>
        <a:srgbClr val="F3F1D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chemeClr val="accent1">
            <a:satOff val="15300"/>
            <a:lumOff val="-29822"/>
            <a:alpha val="80000"/>
          </a:schemeClr>
        </a:fontRef>
        <a:schemeClr val="accent1">
          <a:satOff val="15300"/>
          <a:lumOff val="-29822"/>
          <a:alpha val="80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b="def" i="def"/>
      <a:tcStyle>
        <a:tcBdr/>
        <a:fill>
          <a:solidFill>
            <a:srgbClr val="C0CFCA">
              <a:alpha val="75000"/>
            </a:srgbClr>
          </a:solidFill>
        </a:fill>
      </a:tcStyle>
    </a:band2H>
    <a:firstCol>
      <a:tcTxStyle b="off" i="off">
        <a:fontRef idx="minor">
          <a:schemeClr val="accent1">
            <a:satOff val="15300"/>
            <a:lumOff val="-29822"/>
            <a:alpha val="80000"/>
          </a:schemeClr>
        </a:fontRef>
        <a:schemeClr val="accent1">
          <a:satOff val="15300"/>
          <a:lumOff val="-29822"/>
          <a:alpha val="80000"/>
        </a:schemeClr>
      </a:tcTxStyle>
      <a:tcStyle>
        <a:tcBdr>
          <a:left>
            <a:ln w="12700" cap="flat">
              <a:solidFill>
                <a:schemeClr val="accent1">
                  <a:satOff val="15300"/>
                  <a:lumOff val="-29822"/>
                </a:schemeClr>
              </a:solidFill>
              <a:prstDash val="solid"/>
              <a:miter lim="400000"/>
            </a:ln>
          </a:left>
          <a:right>
            <a:ln w="25400" cap="flat">
              <a:solidFill>
                <a:schemeClr val="accent1">
                  <a:satOff val="15300"/>
                  <a:lumOff val="-29822"/>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DFDBD1"/>
        </a:fontRef>
        <a:srgbClr val="DFDBD1"/>
      </a:tcTxStyle>
      <a:tcStyle>
        <a:tcBdr>
          <a:left>
            <a:ln w="12700" cap="flat">
              <a:noFill/>
              <a:miter lim="400000"/>
            </a:ln>
          </a:left>
          <a:right>
            <a:ln w="12700" cap="flat">
              <a:noFill/>
              <a:miter lim="400000"/>
            </a:ln>
          </a:right>
          <a:top>
            <a:ln w="25400" cap="flat">
              <a:solidFill>
                <a:schemeClr val="accent1">
                  <a:satOff val="15300"/>
                  <a:lumOff val="-29822"/>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EDEADB"/>
              </a:solidFill>
              <a:prstDash val="solid"/>
              <a:miter lim="400000"/>
            </a:ln>
          </a:insideH>
          <a:insideV>
            <a:ln w="12700" cap="flat">
              <a:noFill/>
              <a:miter lim="400000"/>
            </a:ln>
          </a:insideV>
        </a:tcBdr>
        <a:fill>
          <a:noFill/>
        </a:fill>
      </a:tcStyle>
    </a:lastRow>
    <a:firstRow>
      <a:tcTxStyle b="off" i="off">
        <a:fontRef idx="minor">
          <a:srgbClr val="DFDBD1"/>
        </a:fontRef>
        <a:srgbClr val="DFDBD1"/>
      </a:tcTxStyle>
      <a:tcStyle>
        <a:tcBdr>
          <a:left>
            <a:ln w="12700" cap="flat">
              <a:noFill/>
              <a:miter lim="400000"/>
            </a:ln>
          </a:left>
          <a:right>
            <a:ln w="12700" cap="flat">
              <a:noFill/>
              <a:miter lim="400000"/>
            </a:ln>
          </a:right>
          <a:top>
            <a:ln w="12700" cap="flat">
              <a:solidFill>
                <a:schemeClr val="accent1">
                  <a:satOff val="15300"/>
                  <a:lumOff val="-29822"/>
                </a:schemeClr>
              </a:solidFill>
              <a:prstDash val="solid"/>
              <a:miter lim="400000"/>
            </a:ln>
          </a:top>
          <a:bottom>
            <a:ln w="254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Ref idx="minor">
          <a:srgbClr val="4F5C3F"/>
        </a:fontRef>
        <a:srgbClr val="4F5C3F"/>
      </a:tcTxStyle>
      <a:tcStyle>
        <a:tcBdr>
          <a:left>
            <a:ln w="12700" cap="flat">
              <a:solidFill>
                <a:schemeClr val="accent2">
                  <a:hueOff val="-171743"/>
                  <a:satOff val="2189"/>
                  <a:lumOff val="-14463"/>
                </a:schemeClr>
              </a:solidFill>
              <a:custDash>
                <a:ds d="200000" sp="200000"/>
              </a:custDash>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wholeTbl>
    <a:band2H>
      <a:tcTxStyle b="def" i="def"/>
      <a:tcStyle>
        <a:tcBdr/>
        <a:fill>
          <a:solidFill>
            <a:srgbClr val="DDD9AC">
              <a:alpha val="70000"/>
            </a:srgbClr>
          </a:solidFill>
        </a:fill>
      </a:tcStyle>
    </a:band2H>
    <a:firstCol>
      <a:tcTxStyle b="off" i="off">
        <a:fontRef idx="minor">
          <a:srgbClr val="4F5C3F"/>
        </a:fontRef>
        <a:srgbClr val="4F5C3F"/>
      </a:tcTxStyle>
      <a:tcStyle>
        <a:tcBdr>
          <a:left>
            <a:ln w="12700" cap="flat">
              <a:solidFill>
                <a:schemeClr val="accent1">
                  <a:satOff val="15300"/>
                  <a:lumOff val="-29822"/>
                </a:schemeClr>
              </a:solidFill>
              <a:prstDash val="solid"/>
              <a:miter lim="400000"/>
            </a:ln>
          </a:left>
          <a:right>
            <a:ln w="12700" cap="flat">
              <a:solidFill>
                <a:schemeClr val="accent2">
                  <a:hueOff val="-171743"/>
                  <a:satOff val="2189"/>
                  <a:lumOff val="-14463"/>
                </a:schemeClr>
              </a:solidFill>
              <a:custDash>
                <a:ds d="200000" sp="200000"/>
              </a:custDash>
              <a:miter lim="400000"/>
            </a:ln>
          </a:right>
          <a:top>
            <a:ln w="12700" cap="flat">
              <a:solidFill>
                <a:schemeClr val="accent2">
                  <a:hueOff val="-171743"/>
                  <a:satOff val="2189"/>
                  <a:lumOff val="-14463"/>
                </a:schemeClr>
              </a:solidFill>
              <a:custDash>
                <a:ds d="200000" sp="200000"/>
              </a:custDash>
              <a:miter lim="400000"/>
            </a:ln>
          </a:top>
          <a:bottom>
            <a:ln w="12700" cap="flat">
              <a:solidFill>
                <a:schemeClr val="accent2">
                  <a:hueOff val="-171743"/>
                  <a:satOff val="2189"/>
                  <a:lumOff val="-14463"/>
                </a:schemeClr>
              </a:solidFill>
              <a:custDash>
                <a:ds d="200000" sp="200000"/>
              </a:custDash>
              <a:miter lim="400000"/>
            </a:ln>
          </a:bottom>
          <a:insideH>
            <a:ln w="12700" cap="flat">
              <a:solidFill>
                <a:schemeClr val="accent2">
                  <a:hueOff val="-171743"/>
                  <a:satOff val="2189"/>
                  <a:lumOff val="-14463"/>
                </a:schemeClr>
              </a:solidFill>
              <a:custDash>
                <a:ds d="200000" sp="200000"/>
              </a:custDash>
              <a:miter lim="400000"/>
            </a:ln>
          </a:insideH>
          <a:insideV>
            <a:ln w="12700" cap="flat">
              <a:solidFill>
                <a:schemeClr val="accent2">
                  <a:hueOff val="-171743"/>
                  <a:satOff val="2189"/>
                  <a:lumOff val="-14463"/>
                </a:schemeClr>
              </a:solidFill>
              <a:custDash>
                <a:ds d="200000" sp="200000"/>
              </a:custDash>
              <a:miter lim="400000"/>
            </a:ln>
          </a:insideV>
        </a:tcBdr>
        <a:fill>
          <a:noFill/>
        </a:fill>
      </a:tcStyle>
    </a:firstCol>
    <a:la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25400" cap="flat">
              <a:solidFill>
                <a:schemeClr val="accent2">
                  <a:hueOff val="-171743"/>
                  <a:satOff val="2189"/>
                  <a:lumOff val="-14463"/>
                </a:schemeClr>
              </a:solidFill>
              <a:prstDash val="solid"/>
              <a:miter lim="400000"/>
            </a:ln>
          </a:top>
          <a:bottom>
            <a:ln w="12700" cap="flat">
              <a:solidFill>
                <a:schemeClr val="accent1">
                  <a:satOff val="15300"/>
                  <a:lumOff val="-29822"/>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lastRow>
    <a:firstRow>
      <a:tcTxStyle b="off" i="off">
        <a:fontRef idx="minor">
          <a:srgbClr val="DFDBD1"/>
        </a:fontRef>
        <a:srgbClr val="DFDBD1"/>
      </a:tcTxStyle>
      <a:tcStyle>
        <a:tcBdr>
          <a:left>
            <a:ln w="12700" cap="flat">
              <a:solidFill>
                <a:srgbClr val="DFDBD1"/>
              </a:solidFill>
              <a:prstDash val="solid"/>
              <a:miter lim="400000"/>
            </a:ln>
          </a:left>
          <a:right>
            <a:ln w="12700" cap="flat">
              <a:solidFill>
                <a:srgbClr val="DFDBD1"/>
              </a:solidFill>
              <a:prstDash val="solid"/>
              <a:miter lim="400000"/>
            </a:ln>
          </a:right>
          <a:top>
            <a:ln w="12700" cap="flat">
              <a:solidFill>
                <a:schemeClr val="accent1">
                  <a:satOff val="15300"/>
                  <a:lumOff val="-29822"/>
                </a:schemeClr>
              </a:solidFill>
              <a:prstDash val="solid"/>
              <a:miter lim="400000"/>
            </a:ln>
          </a:top>
          <a:bottom>
            <a:ln w="25400" cap="flat">
              <a:solidFill>
                <a:schemeClr val="accent2">
                  <a:hueOff val="-171743"/>
                  <a:satOff val="2189"/>
                  <a:lumOff val="-14463"/>
                </a:schemeClr>
              </a:solidFill>
              <a:prstDash val="solid"/>
              <a:miter lim="400000"/>
            </a:ln>
          </a:bottom>
          <a:insideH>
            <a:ln w="12700" cap="flat">
              <a:solidFill>
                <a:srgbClr val="DFDBD1"/>
              </a:solidFill>
              <a:prstDash val="solid"/>
              <a:miter lim="400000"/>
            </a:ln>
          </a:insideH>
          <a:insideV>
            <a:ln w="12700" cap="flat">
              <a:solidFill>
                <a:srgbClr val="DFDBD1"/>
              </a:solidFill>
              <a:prstDash val="solid"/>
              <a:miter lim="400000"/>
            </a:ln>
          </a:insideV>
        </a:tcBdr>
        <a:fill>
          <a:noFill/>
        </a:fill>
      </a:tcStyle>
    </a:firstRow>
  </a:tblStyle>
  <a:tblStyle styleId="{CF821DB8-F4EB-4A41-A1BA-3FCAFE7338EE}" styleName="">
    <a:tblBg/>
    <a:wholeTbl>
      <a:tcTxStyle b="off" i="off">
        <a:fontRef idx="minor">
          <a:srgbClr val="4F5C3F"/>
        </a:fontRef>
        <a:srgbClr val="4F5C3F"/>
      </a:tcTxStyle>
      <a:tcStyle>
        <a:tcBdr>
          <a:left>
            <a:ln w="12700" cap="flat">
              <a:solidFill>
                <a:srgbClr val="B07342"/>
              </a:solidFill>
              <a:prstDash val="solid"/>
              <a:miter lim="400000"/>
            </a:ln>
          </a:left>
          <a:right>
            <a:ln w="12700" cap="flat">
              <a:solidFill>
                <a:srgbClr val="B07342"/>
              </a:solidFill>
              <a:prstDash val="solid"/>
              <a:miter lim="400000"/>
            </a:ln>
          </a:right>
          <a:top>
            <a:ln w="12700" cap="flat">
              <a:solidFill>
                <a:srgbClr val="B07342"/>
              </a:solidFill>
              <a:prstDash val="solid"/>
              <a:miter lim="400000"/>
            </a:ln>
          </a:top>
          <a:bottom>
            <a:ln w="12700" cap="flat">
              <a:solidFill>
                <a:srgbClr val="B07342"/>
              </a:solidFill>
              <a:prstDash val="solid"/>
              <a:miter lim="400000"/>
            </a:ln>
          </a:bottom>
          <a:insideH>
            <a:ln w="12700" cap="flat">
              <a:solidFill>
                <a:srgbClr val="B07342"/>
              </a:solidFill>
              <a:prstDash val="solid"/>
              <a:miter lim="400000"/>
            </a:ln>
          </a:insideH>
          <a:insideV>
            <a:ln w="12700" cap="flat">
              <a:solidFill>
                <a:srgbClr val="B07342"/>
              </a:solidFill>
              <a:prstDash val="solid"/>
              <a:miter lim="400000"/>
            </a:ln>
          </a:insideV>
        </a:tcBdr>
        <a:fill>
          <a:noFill/>
        </a:fill>
      </a:tcStyle>
    </a:wholeTbl>
    <a:band2H>
      <a:tcTxStyle b="def" i="def"/>
      <a:tcStyle>
        <a:tcBdr/>
        <a:fill>
          <a:solidFill>
            <a:srgbClr val="EDDBBD">
              <a:alpha val="55000"/>
            </a:srgbClr>
          </a:solidFill>
        </a:fill>
      </a:tcStyle>
    </a:band2H>
    <a:firstCol>
      <a:tcTxStyle b="off" i="off">
        <a:fontRef idx="minor">
          <a:srgbClr val="4F5C3F"/>
        </a:fontRef>
        <a:srgbClr val="4F5C3F"/>
      </a:tcTxStyle>
      <a:tcStyle>
        <a:tcBdr>
          <a:left>
            <a:ln w="12700" cap="flat">
              <a:noFill/>
              <a:miter lim="400000"/>
            </a:ln>
          </a:left>
          <a:right>
            <a:ln w="25400" cap="flat">
              <a:solidFill>
                <a:srgbClr val="B07342"/>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rgbClr val="B07342"/>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4F5C3F"/>
        </a:fontRef>
        <a:srgbClr val="4F5C3F"/>
      </a:tcTxStyle>
      <a:tcStyle>
        <a:tcBdr>
          <a:left>
            <a:ln w="12700" cap="flat">
              <a:solidFill>
                <a:srgbClr val="C9C5BC"/>
              </a:solidFill>
              <a:prstDash val="solid"/>
              <a:miter lim="400000"/>
            </a:ln>
          </a:left>
          <a:right>
            <a:ln w="12700" cap="flat">
              <a:solidFill>
                <a:srgbClr val="C9C5BC"/>
              </a:solidFill>
              <a:prstDash val="solid"/>
              <a:miter lim="400000"/>
            </a:ln>
          </a:right>
          <a:top>
            <a:ln w="12700" cap="flat">
              <a:solidFill>
                <a:srgbClr val="C9C5BC"/>
              </a:solidFill>
              <a:prstDash val="solid"/>
              <a:miter lim="400000"/>
            </a:ln>
          </a:top>
          <a:bottom>
            <a:ln w="12700" cap="flat">
              <a:solidFill>
                <a:srgbClr val="C9C5BC"/>
              </a:solidFill>
              <a:prstDash val="solid"/>
              <a:miter lim="400000"/>
            </a:ln>
          </a:bottom>
          <a:insideH>
            <a:ln w="12700" cap="flat">
              <a:solidFill>
                <a:srgbClr val="C9C5BC"/>
              </a:solidFill>
              <a:prstDash val="solid"/>
              <a:miter lim="400000"/>
            </a:ln>
          </a:insideH>
          <a:insideV>
            <a:ln w="12700" cap="flat">
              <a:solidFill>
                <a:srgbClr val="C9C5BC"/>
              </a:solidFill>
              <a:prstDash val="solid"/>
              <a:miter lim="400000"/>
            </a:ln>
          </a:insideV>
        </a:tcBdr>
        <a:fill>
          <a:noFill/>
        </a:fill>
      </a:tcStyle>
    </a:wholeTbl>
    <a:band2H>
      <a:tcTxStyle b="def" i="def"/>
      <a:tcStyle>
        <a:tcBdr/>
        <a:fill>
          <a:solidFill>
            <a:srgbClr val="E2DED3">
              <a:alpha val="80000"/>
            </a:srgbClr>
          </a:solidFill>
        </a:fill>
      </a:tcStyle>
    </a:band2H>
    <a:firstCol>
      <a:tcTxStyle b="off" i="off">
        <a:fontRef idx="minor">
          <a:srgbClr val="4F5C3F"/>
        </a:fontRef>
        <a:srgbClr val="4F5C3F"/>
      </a:tcTxStyle>
      <a:tcStyle>
        <a:tcBdr>
          <a:left>
            <a:ln w="12700" cap="flat">
              <a:solidFill>
                <a:srgbClr val="51473B"/>
              </a:solidFill>
              <a:prstDash val="solid"/>
              <a:miter lim="400000"/>
            </a:ln>
          </a:left>
          <a:right>
            <a:ln w="25400" cap="flat">
              <a:solidFill>
                <a:srgbClr val="51473B"/>
              </a:solidFill>
              <a:prstDash val="solid"/>
              <a:miter lim="400000"/>
            </a:ln>
          </a:right>
          <a:top>
            <a:ln w="12700" cap="flat">
              <a:solidFill>
                <a:srgbClr val="C9C5BC">
                  <a:alpha val="80000"/>
                </a:srgbClr>
              </a:solidFill>
              <a:prstDash val="solid"/>
              <a:miter lim="400000"/>
            </a:ln>
          </a:top>
          <a:bottom>
            <a:ln w="12700" cap="flat">
              <a:solidFill>
                <a:srgbClr val="C9C5BC">
                  <a:alpha val="80000"/>
                </a:srgbClr>
              </a:solidFill>
              <a:prstDash val="solid"/>
              <a:miter lim="400000"/>
            </a:ln>
          </a:bottom>
          <a:insideH>
            <a:ln w="12700" cap="flat">
              <a:solidFill>
                <a:srgbClr val="C9C5BC">
                  <a:alpha val="80000"/>
                </a:srgbClr>
              </a:solidFill>
              <a:prstDash val="solid"/>
              <a:miter lim="400000"/>
            </a:ln>
          </a:insideH>
          <a:insideV>
            <a:ln w="12700" cap="flat">
              <a:solidFill>
                <a:srgbClr val="C9C5BC">
                  <a:alpha val="80000"/>
                </a:srgbClr>
              </a:solidFill>
              <a:prstDash val="solid"/>
              <a:miter lim="400000"/>
            </a:ln>
          </a:insideV>
        </a:tcBdr>
        <a:fill>
          <a:noFill/>
        </a:fill>
      </a:tcStyle>
    </a:firstCol>
    <a:la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25400" cap="flat">
              <a:solidFill>
                <a:srgbClr val="51473B"/>
              </a:solidFill>
              <a:prstDash val="solid"/>
              <a:miter lim="400000"/>
            </a:ln>
          </a:top>
          <a:bottom>
            <a:ln w="127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lastRow>
    <a:firstRow>
      <a:tcTxStyle b="off" i="off">
        <a:fontRef idx="minor">
          <a:srgbClr val="4F5C3F"/>
        </a:fontRef>
        <a:srgbClr val="4F5C3F"/>
      </a:tcTxStyle>
      <a:tcStyle>
        <a:tcBdr>
          <a:left>
            <a:ln w="12700" cap="flat">
              <a:solidFill>
                <a:srgbClr val="EDEADB"/>
              </a:solidFill>
              <a:prstDash val="solid"/>
              <a:miter lim="400000"/>
            </a:ln>
          </a:left>
          <a:right>
            <a:ln w="12700" cap="flat">
              <a:solidFill>
                <a:srgbClr val="EDEADB"/>
              </a:solidFill>
              <a:prstDash val="solid"/>
              <a:miter lim="400000"/>
            </a:ln>
          </a:right>
          <a:top>
            <a:ln w="12700" cap="flat">
              <a:solidFill>
                <a:srgbClr val="51473B"/>
              </a:solidFill>
              <a:prstDash val="solid"/>
              <a:miter lim="400000"/>
            </a:ln>
          </a:top>
          <a:bottom>
            <a:ln w="25400" cap="flat">
              <a:solidFill>
                <a:srgbClr val="51473B"/>
              </a:solidFill>
              <a:prstDash val="solid"/>
              <a:miter lim="400000"/>
            </a:ln>
          </a:bottom>
          <a:insideH>
            <a:ln w="12700" cap="flat">
              <a:solidFill>
                <a:srgbClr val="EDEADB"/>
              </a:solidFill>
              <a:prstDash val="solid"/>
              <a:miter lim="400000"/>
            </a:ln>
          </a:insideH>
          <a:insideV>
            <a:ln w="12700" cap="flat">
              <a:solidFill>
                <a:srgbClr val="EDEADB"/>
              </a:solidFill>
              <a:prstDash val="solid"/>
              <a:miter lim="400000"/>
            </a:ln>
          </a:insideV>
        </a:tcBdr>
        <a:fill>
          <a:noFill/>
        </a:fill>
      </a:tcStyle>
    </a:firstRow>
  </a:tblStyle>
  <a:tblStyle styleId="{2708684C-4D16-4618-839F-0558EEFCDFE6}" styleName="">
    <a:tblBg/>
    <a:wholeTbl>
      <a:tcTxStyle b="off" i="off">
        <a:fontRef idx="minor">
          <a:srgbClr val="4F5C3F"/>
        </a:fontRef>
        <a:srgbClr val="4F5C3F"/>
      </a:tcTxStyle>
      <a:tcStyle>
        <a:tcBdr>
          <a:left>
            <a:ln w="12700" cap="flat">
              <a:noFill/>
              <a:miter lim="400000"/>
            </a:ln>
          </a:left>
          <a:right>
            <a:ln w="12700" cap="flat">
              <a:noFill/>
              <a:miter lim="400000"/>
            </a:ln>
          </a:right>
          <a:top>
            <a:ln w="12700" cap="flat">
              <a:solidFill>
                <a:schemeClr val="accent2"/>
              </a:solidFill>
              <a:custDash>
                <a:ds d="200000" sp="200000"/>
              </a:custDash>
              <a:miter lim="400000"/>
            </a:ln>
          </a:top>
          <a:bottom>
            <a:ln w="12700" cap="flat">
              <a:solidFill>
                <a:schemeClr val="accent2"/>
              </a:solidFill>
              <a:custDash>
                <a:ds d="200000" sp="200000"/>
              </a:custDash>
              <a:miter lim="400000"/>
            </a:ln>
          </a:bottom>
          <a:insideH>
            <a:ln w="12700" cap="flat">
              <a:solidFill>
                <a:schemeClr val="accent2"/>
              </a:solidFill>
              <a:custDash>
                <a:ds d="200000" sp="200000"/>
              </a:custDash>
              <a:miter lim="400000"/>
            </a:ln>
          </a:insideH>
          <a:insideV>
            <a:ln w="12700" cap="flat">
              <a:noFill/>
              <a:miter lim="400000"/>
            </a:ln>
          </a:insideV>
        </a:tcBdr>
        <a:fill>
          <a:noFill/>
        </a:fill>
      </a:tcStyle>
    </a:wholeTbl>
    <a:band2H>
      <a:tcTxStyle b="def" i="def"/>
      <a:tcStyle>
        <a:tcBdr/>
        <a:fill>
          <a:solidFill>
            <a:srgbClr val="DEE3BA">
              <a:alpha val="63000"/>
            </a:srgbClr>
          </a:solidFill>
        </a:fill>
      </a:tcStyle>
    </a:band2H>
    <a:firstCol>
      <a:tcTxStyle b="off" i="off">
        <a:fontRef idx="minor">
          <a:srgbClr val="4F5C3F"/>
        </a:fontRef>
        <a:srgbClr val="4F5C3F"/>
      </a:tcTxStyle>
      <a:tcStyle>
        <a:tcBdr>
          <a:left>
            <a:ln w="12700" cap="flat">
              <a:noFill/>
              <a:miter lim="400000"/>
            </a:ln>
          </a:left>
          <a:right>
            <a:ln w="25400" cap="flat">
              <a:solidFill>
                <a:schemeClr val="accent2"/>
              </a:solidFill>
              <a:prstDash val="solid"/>
              <a:miter lim="400000"/>
            </a:ln>
          </a:right>
          <a:top>
            <a:ln w="12700" cap="flat">
              <a:solidFill>
                <a:schemeClr val="accent2">
                  <a:alpha val="60000"/>
                </a:schemeClr>
              </a:solidFill>
              <a:custDash>
                <a:ds d="200000" sp="200000"/>
              </a:custDash>
              <a:miter lim="400000"/>
            </a:ln>
          </a:top>
          <a:bottom>
            <a:ln w="12700" cap="flat">
              <a:solidFill>
                <a:schemeClr val="accent2">
                  <a:alpha val="60000"/>
                </a:schemeClr>
              </a:solidFill>
              <a:custDash>
                <a:ds d="200000" sp="200000"/>
              </a:custDash>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Col>
    <a:lastRow>
      <a:tcTxStyle b="off" i="off">
        <a:fontRef idx="minor">
          <a:srgbClr val="4F5C3F"/>
        </a:fontRef>
        <a:srgbClr val="4F5C3F"/>
      </a:tcTxStyle>
      <a:tcStyle>
        <a:tcBdr>
          <a:left>
            <a:ln w="12700" cap="flat">
              <a:noFill/>
              <a:miter lim="400000"/>
            </a:ln>
          </a:left>
          <a:right>
            <a:ln w="12700" cap="flat">
              <a:noFill/>
              <a:miter lim="400000"/>
            </a:ln>
          </a:right>
          <a:top>
            <a:ln w="25400" cap="flat">
              <a:solidFill>
                <a:schemeClr val="accent2"/>
              </a:solidFill>
              <a:prstDash val="solid"/>
              <a:miter lim="400000"/>
            </a:ln>
          </a:top>
          <a:bottom>
            <a:ln w="12700" cap="flat">
              <a:noFill/>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lastRow>
    <a:firstRow>
      <a:tcTxStyle b="off" i="off">
        <a:fontRef idx="minor">
          <a:srgbClr val="4F5C3F"/>
        </a:fontRef>
        <a:srgbClr val="4F5C3F"/>
      </a:tcTxStyle>
      <a:tcStyle>
        <a:tcBdr>
          <a:left>
            <a:ln w="12700" cap="flat">
              <a:noFill/>
              <a:miter lim="400000"/>
            </a:ln>
          </a:left>
          <a:right>
            <a:ln w="12700" cap="flat">
              <a:noFill/>
              <a:miter lim="400000"/>
            </a:ln>
          </a:right>
          <a:top>
            <a:ln w="12700" cap="flat">
              <a:noFill/>
              <a:miter lim="400000"/>
            </a:ln>
          </a:top>
          <a:bottom>
            <a:ln w="25400" cap="flat">
              <a:solidFill>
                <a:schemeClr val="accent2"/>
              </a:solidFill>
              <a:prstDash val="solid"/>
              <a:miter lim="400000"/>
            </a:ln>
          </a:bottom>
          <a:insideH>
            <a:ln w="12700" cap="flat">
              <a:solidFill>
                <a:schemeClr val="accent2">
                  <a:alpha val="60000"/>
                </a:schemeClr>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825500" y="3048000"/>
            <a:ext cx="11353800" cy="2273300"/>
          </a:xfrm>
          <a:prstGeom prst="rect">
            <a:avLst/>
          </a:prstGeom>
        </p:spPr>
        <p:txBody>
          <a:bodyPr anchor="b"/>
          <a:lstStyle/>
          <a:p>
            <a:pPr/>
            <a:r>
              <a:t>Title Text</a:t>
            </a:r>
          </a:p>
        </p:txBody>
      </p:sp>
      <p:sp>
        <p:nvSpPr>
          <p:cNvPr id="12" name="Body Level One…"/>
          <p:cNvSpPr txBox="1"/>
          <p:nvPr>
            <p:ph type="body" sz="quarter" idx="1"/>
          </p:nvPr>
        </p:nvSpPr>
        <p:spPr>
          <a:xfrm>
            <a:off x="825500" y="5308600"/>
            <a:ext cx="11353800" cy="1295400"/>
          </a:xfrm>
          <a:prstGeom prst="rect">
            <a:avLst/>
          </a:prstGeom>
        </p:spPr>
        <p:txBody>
          <a:bodyPr anchor="t"/>
          <a:lstStyle>
            <a:lvl1pPr marL="0" indent="0" algn="ctr">
              <a:spcBef>
                <a:spcPts val="0"/>
              </a:spcBef>
              <a:buSzTx/>
              <a:buNone/>
              <a:defRPr i="1" sz="3200"/>
            </a:lvl1pPr>
            <a:lvl2pPr marL="0" indent="228600" algn="ctr">
              <a:spcBef>
                <a:spcPts val="0"/>
              </a:spcBef>
              <a:buSzTx/>
              <a:buNone/>
              <a:defRPr i="1" sz="3200"/>
            </a:lvl2pPr>
            <a:lvl3pPr marL="0" indent="457200" algn="ctr">
              <a:spcBef>
                <a:spcPts val="0"/>
              </a:spcBef>
              <a:buSzTx/>
              <a:buNone/>
              <a:defRPr i="1" sz="3200"/>
            </a:lvl3pPr>
            <a:lvl4pPr marL="0" indent="685800" algn="ctr">
              <a:spcBef>
                <a:spcPts val="0"/>
              </a:spcBef>
              <a:buSzTx/>
              <a:buNone/>
              <a:defRPr i="1" sz="3200"/>
            </a:lvl4pPr>
            <a:lvl5pPr marL="0" indent="91440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99331" y="6362700"/>
            <a:ext cx="10401301" cy="508000"/>
          </a:xfrm>
          <a:prstGeom prst="rect">
            <a:avLst/>
          </a:prstGeom>
        </p:spPr>
        <p:txBody>
          <a:bodyPr>
            <a:spAutoFit/>
          </a:bodyPr>
          <a:lstStyle>
            <a:lvl1pPr marL="0" indent="0" algn="ctr">
              <a:lnSpc>
                <a:spcPct val="100000"/>
              </a:lnSpc>
              <a:spcBef>
                <a:spcPts val="0"/>
              </a:spcBef>
              <a:buSzTx/>
              <a:buNone/>
              <a:defRPr i="1" sz="2800"/>
            </a:lvl1pPr>
          </a:lstStyle>
          <a:p>
            <a:pPr/>
            <a:r>
              <a:t>-Johnny Appleseed</a:t>
            </a:r>
          </a:p>
        </p:txBody>
      </p:sp>
      <p:sp>
        <p:nvSpPr>
          <p:cNvPr id="96" name="“Type a quote here.”"/>
          <p:cNvSpPr txBox="1"/>
          <p:nvPr>
            <p:ph type="body" sz="quarter" idx="14"/>
          </p:nvPr>
        </p:nvSpPr>
        <p:spPr>
          <a:xfrm>
            <a:off x="1257300" y="4330700"/>
            <a:ext cx="10490200" cy="558800"/>
          </a:xfrm>
          <a:prstGeom prst="rect">
            <a:avLst/>
          </a:prstGeom>
        </p:spPr>
        <p:txBody>
          <a:bodyPr>
            <a:spAutoFit/>
          </a:bodyPr>
          <a:lstStyle>
            <a:lvl1pPr marL="0" indent="0" algn="ctr">
              <a:lnSpc>
                <a:spcPct val="155000"/>
              </a:lnSpc>
              <a:spcBef>
                <a:spcPts val="2400"/>
              </a:spcBef>
              <a:buSzTx/>
              <a:buNone/>
              <a:defRPr sz="3200"/>
            </a:lvl1pPr>
          </a:lstStyle>
          <a:p>
            <a:pPr/>
            <a:r>
              <a:t>“Type a quote here.”</a:t>
            </a:r>
          </a:p>
        </p:txBody>
      </p:sp>
      <p:sp>
        <p:nvSpPr>
          <p:cNvPr id="9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quarter" idx="13"/>
          </p:nvPr>
        </p:nvSpPr>
        <p:spPr>
          <a:xfrm>
            <a:off x="685800" y="711200"/>
            <a:ext cx="4089400" cy="5499100"/>
          </a:xfrm>
          <a:prstGeom prst="rect">
            <a:avLst/>
          </a:prstGeom>
          <a:ln w="9525">
            <a:round/>
          </a:ln>
        </p:spPr>
        <p:txBody>
          <a:bodyPr lIns="91439" tIns="45719" rIns="91439" bIns="45719" anchor="t">
            <a:noAutofit/>
          </a:bodyPr>
          <a:lstStyle/>
          <a:p>
            <a:pPr/>
          </a:p>
        </p:txBody>
      </p:sp>
      <p:sp>
        <p:nvSpPr>
          <p:cNvPr id="21" name="Image"/>
          <p:cNvSpPr/>
          <p:nvPr>
            <p:ph type="pic" sz="half" idx="14"/>
          </p:nvPr>
        </p:nvSpPr>
        <p:spPr>
          <a:xfrm>
            <a:off x="4965700" y="711200"/>
            <a:ext cx="7315200" cy="54991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825500" y="7137400"/>
            <a:ext cx="11353800" cy="1181100"/>
          </a:xfrm>
          <a:prstGeom prst="rect">
            <a:avLst/>
          </a:prstGeom>
          <a:effectLst/>
        </p:spPr>
        <p:txBody>
          <a:bodyPr anchor="b"/>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23" name="Body Level One…"/>
          <p:cNvSpPr txBox="1"/>
          <p:nvPr>
            <p:ph type="body" sz="quarter" idx="1"/>
          </p:nvPr>
        </p:nvSpPr>
        <p:spPr>
          <a:xfrm>
            <a:off x="825500" y="8305800"/>
            <a:ext cx="11353800" cy="889000"/>
          </a:xfrm>
          <a:prstGeom prst="rect">
            <a:avLst/>
          </a:prstGeom>
        </p:spPr>
        <p:txBody>
          <a:bodyPr anchor="t"/>
          <a:lstStyle>
            <a:lvl1pPr marL="0" indent="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1pPr>
            <a:lvl2pPr marL="0" indent="2286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2pPr>
            <a:lvl3pPr marL="0" indent="4572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3pPr>
            <a:lvl4pPr marL="0" indent="6858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4pPr>
            <a:lvl5pPr marL="0" indent="914400" algn="ctr">
              <a:spcBef>
                <a:spcPts val="0"/>
              </a:spcBef>
              <a:buSzTx/>
              <a:buNone/>
              <a:defRPr i="1" sz="4300">
                <a:solidFill>
                  <a:schemeClr val="accent3">
                    <a:hueOff val="288578"/>
                    <a:satOff val="30944"/>
                    <a:lumOff val="14509"/>
                  </a:schemeClr>
                </a:solidFill>
                <a:effectLst>
                  <a:outerShdw sx="100000" sy="100000" kx="0" ky="0" algn="b" rotWithShape="0" blurRad="12700" dist="25400" dir="16200000">
                    <a:srgbClr val="000000">
                      <a:alpha val="30000"/>
                    </a:srgbClr>
                  </a:outerShdw>
                </a:effectLst>
                <a:latin typeface="Hoefler Text"/>
                <a:ea typeface="Hoefler Text"/>
                <a:cs typeface="Hoefler Text"/>
                <a:sym typeface="Hoefler Text"/>
              </a:defRPr>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lvl1pPr>
              <a:defRPr>
                <a:solidFill>
                  <a:srgbClr val="D7D0B2"/>
                </a:solidFill>
              </a:defRPr>
            </a:lvl1p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9" name="Image"/>
          <p:cNvSpPr/>
          <p:nvPr>
            <p:ph type="pic" sz="half" idx="13"/>
          </p:nvPr>
        </p:nvSpPr>
        <p:spPr>
          <a:xfrm>
            <a:off x="7645400" y="1727200"/>
            <a:ext cx="4673600" cy="6184900"/>
          </a:xfrm>
          <a:prstGeom prst="rect">
            <a:avLst/>
          </a:prstGeom>
          <a:ln w="9525">
            <a:round/>
          </a:ln>
        </p:spPr>
        <p:txBody>
          <a:bodyPr lIns="91439" tIns="45719" rIns="91439" bIns="45719" anchor="t">
            <a:noAutofit/>
          </a:bodyPr>
          <a:lstStyle/>
          <a:p>
            <a:pPr/>
          </a:p>
        </p:txBody>
      </p:sp>
      <p:sp>
        <p:nvSpPr>
          <p:cNvPr id="40" name="Title Text"/>
          <p:cNvSpPr txBox="1"/>
          <p:nvPr>
            <p:ph type="title"/>
          </p:nvPr>
        </p:nvSpPr>
        <p:spPr>
          <a:xfrm>
            <a:off x="304800" y="1778000"/>
            <a:ext cx="7327900" cy="3340100"/>
          </a:xfrm>
          <a:prstGeom prst="rect">
            <a:avLst/>
          </a:prstGeom>
        </p:spPr>
        <p:txBody>
          <a:bodyPr anchor="b"/>
          <a:lstStyle/>
          <a:p>
            <a:pPr/>
            <a:r>
              <a:t>Title Text</a:t>
            </a:r>
          </a:p>
        </p:txBody>
      </p:sp>
      <p:sp>
        <p:nvSpPr>
          <p:cNvPr id="41" name="Body Level One…"/>
          <p:cNvSpPr txBox="1"/>
          <p:nvPr>
            <p:ph type="body" sz="quarter" idx="1"/>
          </p:nvPr>
        </p:nvSpPr>
        <p:spPr>
          <a:xfrm>
            <a:off x="304800" y="5168900"/>
            <a:ext cx="7327900" cy="2743200"/>
          </a:xfrm>
          <a:prstGeom prst="rect">
            <a:avLst/>
          </a:prstGeom>
        </p:spPr>
        <p:txBody>
          <a:bodyPr anchor="t"/>
          <a:lstStyle>
            <a:lvl1pPr marL="0" indent="0" algn="ctr">
              <a:spcBef>
                <a:spcPts val="0"/>
              </a:spcBef>
              <a:buSzTx/>
              <a:buNone/>
              <a:defRPr i="1" sz="3200"/>
            </a:lvl1pPr>
            <a:lvl2pPr marL="0" indent="228600" algn="ctr">
              <a:spcBef>
                <a:spcPts val="0"/>
              </a:spcBef>
              <a:buSzTx/>
              <a:buNone/>
              <a:defRPr i="1" sz="3200"/>
            </a:lvl2pPr>
            <a:lvl3pPr marL="0" indent="457200" algn="ctr">
              <a:spcBef>
                <a:spcPts val="0"/>
              </a:spcBef>
              <a:buSzTx/>
              <a:buNone/>
              <a:defRPr i="1" sz="3200"/>
            </a:lvl3pPr>
            <a:lvl4pPr marL="0" indent="685800" algn="ctr">
              <a:spcBef>
                <a:spcPts val="0"/>
              </a:spcBef>
              <a:buSzTx/>
              <a:buNone/>
              <a:defRPr i="1" sz="3200"/>
            </a:lvl4pPr>
            <a:lvl5pPr marL="0" indent="914400" algn="ctr">
              <a:spcBef>
                <a:spcPts val="0"/>
              </a:spcBef>
              <a:buSzTx/>
              <a:buNone/>
              <a:defRPr i="1" sz="3200"/>
            </a:lvl5pPr>
          </a:lstStyle>
          <a:p>
            <a:pPr/>
            <a:r>
              <a:t>Body Level One</a:t>
            </a:r>
          </a:p>
          <a:p>
            <a:pPr lvl="1"/>
            <a:r>
              <a:t>Body Level Two</a:t>
            </a:r>
          </a:p>
          <a:p>
            <a:pPr lvl="2"/>
            <a:r>
              <a:t>Body Level Three</a:t>
            </a:r>
          </a:p>
          <a:p>
            <a:pPr lvl="3"/>
            <a:r>
              <a:t>Body Level Four</a:t>
            </a:r>
          </a:p>
          <a:p>
            <a:pPr lvl="4"/>
            <a:r>
              <a:t>Body Level Five</a:t>
            </a:r>
          </a:p>
        </p:txBody>
      </p:sp>
      <p:sp>
        <p:nvSpPr>
          <p:cNvPr id="42"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9"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0"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58" name="Body Level One…"/>
          <p:cNvSpPr txBox="1"/>
          <p:nvPr>
            <p:ph type="body" idx="1"/>
          </p:nvPr>
        </p:nvSpPr>
        <p:spPr>
          <a:xfrm>
            <a:off x="825500" y="2705100"/>
            <a:ext cx="11353800" cy="6223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9" name="Slide Number"/>
          <p:cNvSpPr txBox="1"/>
          <p:nvPr>
            <p:ph type="sldNum" sz="quarter" idx="2"/>
          </p:nvPr>
        </p:nvSpPr>
        <p:spPr>
          <a:xfrm>
            <a:off x="6337299" y="8991600"/>
            <a:ext cx="342901" cy="406400"/>
          </a:xfrm>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6" name="Image"/>
          <p:cNvSpPr/>
          <p:nvPr>
            <p:ph type="pic" sz="half" idx="13"/>
          </p:nvPr>
        </p:nvSpPr>
        <p:spPr>
          <a:xfrm>
            <a:off x="7391400" y="2717800"/>
            <a:ext cx="4673600" cy="6184900"/>
          </a:xfrm>
          <a:prstGeom prst="rect">
            <a:avLst/>
          </a:prstGeom>
          <a:ln w="9525">
            <a:round/>
          </a:ln>
        </p:spPr>
        <p:txBody>
          <a:bodyPr lIns="91439" tIns="45719" rIns="91439" bIns="45719" anchor="t">
            <a:noAutofit/>
          </a:bodyPr>
          <a:lstStyle/>
          <a:p>
            <a:pPr/>
          </a:p>
        </p:txBody>
      </p:sp>
      <p:sp>
        <p:nvSpPr>
          <p:cNvPr id="67" name="Title Text"/>
          <p:cNvSpPr txBox="1"/>
          <p:nvPr>
            <p:ph type="title"/>
          </p:nvPr>
        </p:nvSpPr>
        <p:spPr>
          <a:xfrm>
            <a:off x="825500" y="50800"/>
            <a:ext cx="11353800" cy="2032000"/>
          </a:xfrm>
          <a:prstGeom prst="rect">
            <a:avLst/>
          </a:prstGeom>
          <a:effectLst/>
        </p:spPr>
        <p:txBody>
          <a:bodyPr/>
          <a:lstStyle>
            <a:lvl1pPr>
              <a:defRPr>
                <a:solidFill>
                  <a:srgbClr val="FBF9E6"/>
                </a:solidFill>
                <a:effectLst>
                  <a:outerShdw sx="100000" sy="100000" kx="0" ky="0" algn="b" rotWithShape="0" blurRad="25400" dist="25400" dir="16200000">
                    <a:srgbClr val="3A3A3A">
                      <a:alpha val="70000"/>
                    </a:srgbClr>
                  </a:outerShdw>
                </a:effectLst>
              </a:defRPr>
            </a:lvl1pPr>
          </a:lstStyle>
          <a:p>
            <a:pPr/>
            <a:r>
              <a:t>Title Text</a:t>
            </a:r>
          </a:p>
        </p:txBody>
      </p:sp>
      <p:sp>
        <p:nvSpPr>
          <p:cNvPr id="68" name="Body Level One…"/>
          <p:cNvSpPr txBox="1"/>
          <p:nvPr>
            <p:ph type="body" sz="half" idx="1"/>
          </p:nvPr>
        </p:nvSpPr>
        <p:spPr>
          <a:xfrm>
            <a:off x="825500" y="2768600"/>
            <a:ext cx="5422900" cy="6184900"/>
          </a:xfrm>
          <a:prstGeom prst="rect">
            <a:avLst/>
          </a:prstGeom>
        </p:spPr>
        <p:txBody>
          <a:bodyPr/>
          <a:lstStyle>
            <a:lvl1pPr marL="406400" indent="-406400">
              <a:spcBef>
                <a:spcPts val="3600"/>
              </a:spcBef>
              <a:buBlip>
                <a:blip r:embed="rId3"/>
              </a:buBlip>
              <a:defRPr sz="3200"/>
            </a:lvl1pPr>
            <a:lvl2pPr marL="812800" indent="-406400">
              <a:spcBef>
                <a:spcPts val="3600"/>
              </a:spcBef>
              <a:buBlip>
                <a:blip r:embed="rId3"/>
              </a:buBlip>
              <a:defRPr sz="3200"/>
            </a:lvl2pPr>
            <a:lvl3pPr marL="1219200" indent="-406400">
              <a:spcBef>
                <a:spcPts val="3600"/>
              </a:spcBef>
              <a:buBlip>
                <a:blip r:embed="rId3"/>
              </a:buBlip>
              <a:defRPr sz="3200"/>
            </a:lvl3pPr>
            <a:lvl4pPr marL="1625600" indent="-406400">
              <a:spcBef>
                <a:spcPts val="3600"/>
              </a:spcBef>
              <a:buBlip>
                <a:blip r:embed="rId3"/>
              </a:buBlip>
              <a:defRPr sz="3200"/>
            </a:lvl4pPr>
            <a:lvl5pPr marL="2032000" indent="-406400">
              <a:spcBef>
                <a:spcPts val="3600"/>
              </a:spcBef>
              <a:buBlip>
                <a:blip r:embed="rId3"/>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69"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6"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7"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pic>
        <p:nvPicPr>
          <p:cNvPr id="84" name="embossed_background.jpeg" descr="embossed_background.jpeg"/>
          <p:cNvPicPr>
            <a:picLocks noChangeAspect="1"/>
          </p:cNvPicPr>
          <p:nvPr/>
        </p:nvPicPr>
        <p:blipFill>
          <a:blip r:embed="rId2">
            <a:extLst/>
          </a:blip>
          <a:stretch>
            <a:fillRect/>
          </a:stretch>
        </p:blipFill>
        <p:spPr>
          <a:xfrm>
            <a:off x="647700" y="647700"/>
            <a:ext cx="11747500" cy="8472197"/>
          </a:xfrm>
          <a:prstGeom prst="rect">
            <a:avLst/>
          </a:prstGeom>
          <a:ln w="12700">
            <a:miter lim="400000"/>
          </a:ln>
        </p:spPr>
      </p:pic>
      <p:sp>
        <p:nvSpPr>
          <p:cNvPr id="85" name="Image"/>
          <p:cNvSpPr/>
          <p:nvPr>
            <p:ph type="pic" sz="quarter" idx="13"/>
          </p:nvPr>
        </p:nvSpPr>
        <p:spPr>
          <a:xfrm>
            <a:off x="6972300" y="5029200"/>
            <a:ext cx="5080000" cy="38100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6972300" y="965200"/>
            <a:ext cx="5080000" cy="3810000"/>
          </a:xfrm>
          <a:prstGeom prst="rect">
            <a:avLst/>
          </a:prstGeom>
          <a:ln w="9525">
            <a:round/>
          </a:ln>
        </p:spPr>
        <p:txBody>
          <a:bodyPr lIns="91439" tIns="45719" rIns="91439" bIns="45719" anchor="t">
            <a:noAutofit/>
          </a:bodyPr>
          <a:lstStyle/>
          <a:p>
            <a:pPr/>
          </a:p>
        </p:txBody>
      </p:sp>
      <p:sp>
        <p:nvSpPr>
          <p:cNvPr id="87" name="Image"/>
          <p:cNvSpPr/>
          <p:nvPr>
            <p:ph type="pic" sz="half" idx="15"/>
          </p:nvPr>
        </p:nvSpPr>
        <p:spPr>
          <a:xfrm>
            <a:off x="952500" y="1003300"/>
            <a:ext cx="5829300" cy="7810500"/>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defRPr>
                <a:effectLst/>
              </a:defRPr>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825500" y="3733800"/>
            <a:ext cx="11353800" cy="2273300"/>
          </a:xfrm>
          <a:prstGeom prst="rect">
            <a:avLst/>
          </a:prstGeom>
          <a:ln w="12700">
            <a:miter lim="400000"/>
          </a:ln>
          <a:effectLst>
            <a:outerShdw sx="100000" sy="100000" kx="0" ky="0" algn="b" rotWithShape="0" blurRad="25400" dist="12700" dir="5400000">
              <a:srgbClr val="FFFFFF"/>
            </a:outerShdw>
          </a:effectLst>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825500" y="825500"/>
            <a:ext cx="11353800" cy="8102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37299" y="8991600"/>
            <a:ext cx="342901" cy="406400"/>
          </a:xfrm>
          <a:prstGeom prst="rect">
            <a:avLst/>
          </a:prstGeom>
          <a:ln w="12700">
            <a:miter lim="400000"/>
          </a:ln>
          <a:effectLst>
            <a:outerShdw sx="100000" sy="100000" kx="0" ky="0" algn="b" rotWithShape="0" blurRad="12700" dist="12700" dir="5400000">
              <a:srgbClr val="FFFFFF">
                <a:alpha val="20000"/>
              </a:srgbClr>
            </a:outerShdw>
          </a:effectLst>
        </p:spPr>
        <p:txBody>
          <a:bodyPr wrap="none" lIns="50800" tIns="50800" rIns="50800" bIns="50800">
            <a:spAutoFit/>
          </a:bodyPr>
          <a:lstStyle>
            <a:lvl1pPr>
              <a:lnSpc>
                <a:spcPct val="100000"/>
              </a:lnSpc>
              <a:defRPr sz="1800">
                <a:latin typeface="Palatino"/>
                <a:ea typeface="Palatino"/>
                <a:cs typeface="Palatino"/>
                <a:sym typeface="Palatino"/>
              </a:defRPr>
            </a:lvl1pPr>
          </a:lstStyle>
          <a:p>
            <a:pPr>
              <a:defRPr>
                <a:effectLst/>
              </a:defRPr>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1pPr>
      <a:lvl2pPr marL="0" marR="0" indent="228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2pPr>
      <a:lvl3pPr marL="0" marR="0" indent="457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3pPr>
      <a:lvl4pPr marL="0" marR="0" indent="685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4pPr>
      <a:lvl5pPr marL="0" marR="0" indent="9144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5pPr>
      <a:lvl6pPr marL="0" marR="0" indent="11430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6pPr>
      <a:lvl7pPr marL="0" marR="0" indent="13716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7pPr>
      <a:lvl8pPr marL="0" marR="0" indent="16002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8pPr>
      <a:lvl9pPr marL="0" marR="0" indent="1828800" algn="ctr" defTabSz="584200" rtl="0" latinLnBrk="0">
        <a:lnSpc>
          <a:spcPct val="90000"/>
        </a:lnSpc>
        <a:spcBef>
          <a:spcPts val="0"/>
        </a:spcBef>
        <a:spcAft>
          <a:spcPts val="0"/>
        </a:spcAft>
        <a:buClrTx/>
        <a:buSzTx/>
        <a:buFontTx/>
        <a:buNone/>
        <a:tabLst/>
        <a:defRPr b="0" baseline="0" cap="all" i="0" spc="320" strike="noStrike" sz="6400" u="none">
          <a:ln>
            <a:noFill/>
          </a:ln>
          <a:solidFill>
            <a:srgbClr val="4F5C3F">
              <a:alpha val="69000"/>
            </a:srgbClr>
          </a:solidFill>
          <a:effectLst>
            <a:outerShdw sx="100000" sy="100000" kx="0" ky="0" algn="b" rotWithShape="0" blurRad="25400" dist="12700" dir="16200000">
              <a:srgbClr val="3A3A3A">
                <a:alpha val="35000"/>
              </a:srgbClr>
            </a:outerShdw>
          </a:effectLst>
          <a:uFillTx/>
          <a:latin typeface="+mn-lt"/>
          <a:ea typeface="+mn-ea"/>
          <a:cs typeface="+mn-cs"/>
          <a:sym typeface="Georgia"/>
        </a:defRPr>
      </a:lvl9pPr>
    </p:titleStyle>
    <p:bodyStyle>
      <a:lvl1pPr marL="431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1pPr>
      <a:lvl2pPr marL="863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2pPr>
      <a:lvl3pPr marL="1295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3pPr>
      <a:lvl4pPr marL="1727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4pPr>
      <a:lvl5pPr marL="21590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5pPr>
      <a:lvl6pPr marL="25908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6pPr>
      <a:lvl7pPr marL="30226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7pPr>
      <a:lvl8pPr marL="34544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8pPr>
      <a:lvl9pPr marL="3886200" marR="0" indent="-431800" algn="l" defTabSz="584200" rtl="0" latinLnBrk="0">
        <a:lnSpc>
          <a:spcPct val="120000"/>
        </a:lnSpc>
        <a:spcBef>
          <a:spcPts val="5200"/>
        </a:spcBef>
        <a:spcAft>
          <a:spcPts val="0"/>
        </a:spcAft>
        <a:buClrTx/>
        <a:buSzPct val="35000"/>
        <a:buFontTx/>
        <a:buBlip>
          <a:blip r:embed="rId3"/>
        </a:buBlip>
        <a:tabLst/>
        <a:defRPr b="0" baseline="0" cap="none" i="0" spc="0" strike="noStrike" sz="3600" u="none">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7.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thestar.com/news/canada/2020/12/20/indigenous-child-poverty-rates-more-than-double-provincial-average-report.html" TargetMode="Externa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8.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6.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Using “Junior Data Journalism” in Regional and Daily news"/>
          <p:cNvSpPr txBox="1"/>
          <p:nvPr>
            <p:ph type="ctrTitle"/>
          </p:nvPr>
        </p:nvSpPr>
        <p:spPr>
          <a:prstGeom prst="rect">
            <a:avLst/>
          </a:prstGeom>
        </p:spPr>
        <p:txBody>
          <a:bodyPr/>
          <a:lstStyle>
            <a:lvl1pPr>
              <a:defRPr spc="225" sz="4500"/>
            </a:lvl1pPr>
          </a:lstStyle>
          <a:p>
            <a:pPr/>
            <a:r>
              <a:t>Using “Junior Data Journalism” in Regional and Daily news </a:t>
            </a:r>
          </a:p>
        </p:txBody>
      </p:sp>
      <p:sp>
        <p:nvSpPr>
          <p:cNvPr id="122" name="With Clara Pasieka…"/>
          <p:cNvSpPr txBox="1"/>
          <p:nvPr>
            <p:ph type="subTitle" sz="quarter" idx="1"/>
          </p:nvPr>
        </p:nvSpPr>
        <p:spPr>
          <a:prstGeom prst="rect">
            <a:avLst/>
          </a:prstGeom>
        </p:spPr>
        <p:txBody>
          <a:bodyPr/>
          <a:lstStyle/>
          <a:p>
            <a:pPr/>
            <a:r>
              <a:t>With Clara Pasieka</a:t>
            </a:r>
          </a:p>
          <a:p>
            <a:pPr/>
            <a:r>
              <a:t>Twitter: @PasiekaOnPol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A few Examples…"/>
          <p:cNvSpPr txBox="1"/>
          <p:nvPr>
            <p:ph type="title"/>
          </p:nvPr>
        </p:nvSpPr>
        <p:spPr>
          <a:xfrm>
            <a:off x="412750" y="-2349500"/>
            <a:ext cx="11353800" cy="2032000"/>
          </a:xfrm>
          <a:prstGeom prst="rect">
            <a:avLst/>
          </a:prstGeom>
        </p:spPr>
        <p:txBody>
          <a:bodyPr/>
          <a:lstStyle/>
          <a:p>
            <a:pPr/>
            <a:r>
              <a:t>A few Examples…</a:t>
            </a:r>
          </a:p>
        </p:txBody>
      </p:sp>
      <p:sp>
        <p:nvSpPr>
          <p:cNvPr id="152" name="There are so many examples from 'are people in the province attending church in person this year with COVID being what it is’, to ‘are more people thinking of getting a camper trailer’, to ‘what are people most looking forward to when the pandemic is over?’…"/>
          <p:cNvSpPr txBox="1"/>
          <p:nvPr>
            <p:ph type="body" sz="half" idx="1"/>
          </p:nvPr>
        </p:nvSpPr>
        <p:spPr>
          <a:prstGeom prst="rect">
            <a:avLst/>
          </a:prstGeom>
        </p:spPr>
        <p:txBody>
          <a:bodyPr/>
          <a:lstStyle/>
          <a:p>
            <a:pPr marL="333247" indent="-333247" defTabSz="479044">
              <a:spcBef>
                <a:spcPts val="2900"/>
              </a:spcBef>
              <a:buBlip>
                <a:blip r:embed="rId2"/>
              </a:buBlip>
              <a:defRPr sz="2624">
                <a:effectLst>
                  <a:outerShdw sx="100000" sy="100000" kx="0" ky="0" algn="b" rotWithShape="0" blurRad="20828" dist="10414" dir="0">
                    <a:srgbClr val="FFFFFF">
                      <a:alpha val="45000"/>
                    </a:srgbClr>
                  </a:outerShdw>
                </a:effectLst>
              </a:defRPr>
            </a:pPr>
            <a:r>
              <a:t>There are so many examples from 'are people in the province attending church in person this year with COVID being what it is’, to ‘are more people thinking of getting a camper trailer’, to ‘what are people most looking forward to when the pandemic is over?’</a:t>
            </a:r>
          </a:p>
          <a:p>
            <a:pPr marL="333247" indent="-333247" defTabSz="479044">
              <a:spcBef>
                <a:spcPts val="2900"/>
              </a:spcBef>
              <a:buBlip>
                <a:blip r:embed="rId2"/>
              </a:buBlip>
              <a:defRPr sz="2624">
                <a:effectLst>
                  <a:outerShdw sx="100000" sy="100000" kx="0" ky="0" algn="b" rotWithShape="0" blurRad="20828" dist="10414" dir="0">
                    <a:srgbClr val="FFFFFF">
                      <a:alpha val="45000"/>
                    </a:srgbClr>
                  </a:outerShdw>
                </a:effectLst>
              </a:defRPr>
            </a:pPr>
            <a:r>
              <a:t>The human faces makes it a full story, because 99 per cent of the time you can’t run a picture of a number on A1.</a:t>
            </a:r>
          </a:p>
        </p:txBody>
      </p:sp>
      <p:pic>
        <p:nvPicPr>
          <p:cNvPr id="153" name="20200706_154337.jpg" descr="20200706_154337.jpg"/>
          <p:cNvPicPr>
            <a:picLocks noChangeAspect="1"/>
          </p:cNvPicPr>
          <p:nvPr/>
        </p:nvPicPr>
        <p:blipFill>
          <a:blip r:embed="rId3">
            <a:extLst/>
          </a:blip>
          <a:stretch>
            <a:fillRect/>
          </a:stretch>
        </p:blipFill>
        <p:spPr>
          <a:xfrm>
            <a:off x="6650785" y="2792086"/>
            <a:ext cx="5941265" cy="334140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Turning press releases into better stories"/>
          <p:cNvSpPr txBox="1"/>
          <p:nvPr>
            <p:ph type="title"/>
          </p:nvPr>
        </p:nvSpPr>
        <p:spPr>
          <a:prstGeom prst="rect">
            <a:avLst/>
          </a:prstGeom>
        </p:spPr>
        <p:txBody>
          <a:bodyPr/>
          <a:lstStyle>
            <a:lvl1pPr defTabSz="560831">
              <a:defRPr spc="307" sz="6144">
                <a:effectLst>
                  <a:outerShdw sx="100000" sy="100000" kx="0" ky="0" algn="b" rotWithShape="0" blurRad="24384" dist="24384" dir="16200000">
                    <a:srgbClr val="3A3A3A">
                      <a:alpha val="70000"/>
                    </a:srgbClr>
                  </a:outerShdw>
                </a:effectLst>
              </a:defRPr>
            </a:lvl1pPr>
          </a:lstStyle>
          <a:p>
            <a:pPr/>
            <a:r>
              <a:t>Turning press releases into better stories </a:t>
            </a:r>
          </a:p>
        </p:txBody>
      </p:sp>
      <p:sp>
        <p:nvSpPr>
          <p:cNvPr id="156" name="Tips: Always read the whole report…"/>
          <p:cNvSpPr txBox="1"/>
          <p:nvPr>
            <p:ph type="body" idx="1"/>
          </p:nvPr>
        </p:nvSpPr>
        <p:spPr>
          <a:prstGeom prst="rect">
            <a:avLst/>
          </a:prstGeom>
        </p:spPr>
        <p:txBody>
          <a:bodyPr/>
          <a:lstStyle/>
          <a:p>
            <a:pPr marL="319531"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Tips: Always read the whole report</a:t>
            </a:r>
          </a:p>
          <a:p>
            <a:pPr marL="319531"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Appendixes are your friend</a:t>
            </a:r>
          </a:p>
          <a:p>
            <a:pPr marL="319531"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When you share data that others aren’t writing about, go meta and talk to your sources about how this data effects them</a:t>
            </a:r>
          </a:p>
          <a:p>
            <a:pPr marL="319531"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See if you can split a story into two when you get a good report, know that your first overview story your competition may have also, but you are tying up the game tonight to win tomorrow.</a:t>
            </a:r>
          </a:p>
          <a:p>
            <a:pPr marL="319531" indent="-319531" defTabSz="432308">
              <a:spcBef>
                <a:spcPts val="3800"/>
              </a:spcBef>
              <a:buBlip>
                <a:blip r:embed="rId2"/>
              </a:buBlip>
              <a:defRPr sz="2664">
                <a:effectLst>
                  <a:outerShdw sx="100000" sy="100000" kx="0" ky="0" algn="b" rotWithShape="0" blurRad="18796" dist="9398" dir="0">
                    <a:srgbClr val="FFFFFF">
                      <a:alpha val="45000"/>
                    </a:srgbClr>
                  </a:outerShdw>
                </a:effectLst>
              </a:defRPr>
            </a:pPr>
            <a:r>
              <a:t>Know that Indigenous stories may take more time, but they are worth doing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Here’s that Story…"/>
          <p:cNvSpPr txBox="1"/>
          <p:nvPr>
            <p:ph type="title"/>
          </p:nvPr>
        </p:nvSpPr>
        <p:spPr>
          <a:xfrm>
            <a:off x="2540000" y="1308100"/>
            <a:ext cx="7327900" cy="3340100"/>
          </a:xfrm>
          <a:prstGeom prst="rect">
            <a:avLst/>
          </a:prstGeom>
        </p:spPr>
        <p:txBody>
          <a:bodyPr/>
          <a:lstStyle/>
          <a:p>
            <a:pPr/>
            <a:r>
              <a:t>Here’s that Story…</a:t>
            </a:r>
          </a:p>
        </p:txBody>
      </p:sp>
      <p:sp>
        <p:nvSpPr>
          <p:cNvPr id="159" name="https://www.thestar.com/news/canada/2020/12/20/indigenous-child-poverty-rates-more-than-double-provincial-average-report.html"/>
          <p:cNvSpPr txBox="1"/>
          <p:nvPr>
            <p:ph type="body" sz="quarter" idx="1"/>
          </p:nvPr>
        </p:nvSpPr>
        <p:spPr>
          <a:xfrm>
            <a:off x="2413000" y="5168900"/>
            <a:ext cx="7327900" cy="2743200"/>
          </a:xfrm>
          <a:prstGeom prst="rect">
            <a:avLst/>
          </a:prstGeom>
        </p:spPr>
        <p:txBody>
          <a:bodyPr/>
          <a:lstStyle>
            <a:lvl1pPr defTabSz="566674">
              <a:defRPr sz="3104" u="sng">
                <a:effectLst>
                  <a:outerShdw sx="100000" sy="100000" kx="0" ky="0" algn="b" rotWithShape="0" blurRad="24638" dist="12319" dir="0">
                    <a:srgbClr val="FFFFFF">
                      <a:alpha val="45000"/>
                    </a:srgbClr>
                  </a:outerShdw>
                </a:effectLst>
                <a:hlinkClick r:id="rId2" invalidUrl="" action="" tgtFrame="" tooltip="" history="1" highlightClick="0" endSnd="0"/>
              </a:defRPr>
            </a:lvl1pPr>
          </a:lstStyle>
          <a:p>
            <a:pPr>
              <a:defRPr u="none"/>
            </a:pPr>
            <a:r>
              <a:rPr u="sng">
                <a:hlinkClick r:id="rId2" invalidUrl="" action="" tgtFrame="" tooltip="" history="1" highlightClick="0" endSnd="0"/>
              </a:rPr>
              <a:t>https://www.thestar.com/news/canada/2020/12/20/indigenous-child-poverty-rates-more-than-double-provincial-average-report.html</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Getting through Dead News Periods"/>
          <p:cNvSpPr txBox="1"/>
          <p:nvPr>
            <p:ph type="title"/>
          </p:nvPr>
        </p:nvSpPr>
        <p:spPr>
          <a:prstGeom prst="rect">
            <a:avLst/>
          </a:prstGeom>
        </p:spPr>
        <p:txBody>
          <a:bodyPr/>
          <a:lstStyle/>
          <a:p>
            <a:pPr/>
            <a:r>
              <a:t>Getting through Dead News Periods</a:t>
            </a:r>
          </a:p>
        </p:txBody>
      </p:sp>
      <p:sp>
        <p:nvSpPr>
          <p:cNvPr id="162" name="Use data. Only real people can ignore you. Data will  be there for you while everyone else is on Christmas vacation, but for goodness sakes, do data, but make it fun…for people besides you."/>
          <p:cNvSpPr txBox="1"/>
          <p:nvPr>
            <p:ph type="body" idx="1"/>
          </p:nvPr>
        </p:nvSpPr>
        <p:spPr>
          <a:prstGeom prst="rect">
            <a:avLst/>
          </a:prstGeom>
        </p:spPr>
        <p:txBody>
          <a:bodyPr/>
          <a:lstStyle>
            <a:lvl1pPr>
              <a:buBlip>
                <a:blip r:embed="rId2"/>
              </a:buBlip>
            </a:lvl1pPr>
          </a:lstStyle>
          <a:p>
            <a:pPr/>
            <a:r>
              <a:t>Use data. Only real people can ignore you. Data will  be there for you while everyone else is on Christmas vacation, but for goodness sakes, do data, but make it fun…for people besides you.</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Here’s what that looked like for me…"/>
          <p:cNvSpPr txBox="1"/>
          <p:nvPr>
            <p:ph type="title"/>
          </p:nvPr>
        </p:nvSpPr>
        <p:spPr>
          <a:xfrm>
            <a:off x="469900" y="342899"/>
            <a:ext cx="3694758" cy="3150494"/>
          </a:xfrm>
          <a:prstGeom prst="rect">
            <a:avLst/>
          </a:prstGeom>
        </p:spPr>
        <p:txBody>
          <a:bodyPr/>
          <a:lstStyle>
            <a:lvl1pPr defTabSz="578358">
              <a:defRPr spc="217" sz="4356">
                <a:effectLst>
                  <a:outerShdw sx="100000" sy="100000" kx="0" ky="0" algn="b" rotWithShape="0" blurRad="25146" dist="12573" dir="16200000">
                    <a:srgbClr val="3A3A3A">
                      <a:alpha val="35000"/>
                    </a:srgbClr>
                  </a:outerShdw>
                </a:effectLst>
              </a:defRPr>
            </a:lvl1pPr>
          </a:lstStyle>
          <a:p>
            <a:pPr/>
            <a:r>
              <a:t>Here’s what that looked like for me…</a:t>
            </a:r>
          </a:p>
        </p:txBody>
      </p:sp>
      <p:sp>
        <p:nvSpPr>
          <p:cNvPr id="165" name="Have you ever read an estimate of the number of glasses of milk possibly consumed by Santa Claus while travelling over your province?…"/>
          <p:cNvSpPr txBox="1"/>
          <p:nvPr>
            <p:ph type="body" sz="quarter" idx="1"/>
          </p:nvPr>
        </p:nvSpPr>
        <p:spPr>
          <a:xfrm>
            <a:off x="4955331" y="686717"/>
            <a:ext cx="6419603" cy="1556495"/>
          </a:xfrm>
          <a:prstGeom prst="rect">
            <a:avLst/>
          </a:prstGeom>
        </p:spPr>
        <p:txBody>
          <a:bodyPr/>
          <a:lstStyle/>
          <a:p>
            <a:pPr algn="l" defTabSz="385572">
              <a:defRPr sz="2112">
                <a:effectLst>
                  <a:outerShdw sx="100000" sy="100000" kx="0" ky="0" algn="b" rotWithShape="0" blurRad="16764" dist="8382" dir="0">
                    <a:srgbClr val="FFFFFF">
                      <a:alpha val="45000"/>
                    </a:srgbClr>
                  </a:outerShdw>
                </a:effectLst>
              </a:defRPr>
            </a:pPr>
            <a:r>
              <a:t>Have you ever read an estimate of the number of glasses of milk possibly consumed by Santa Claus while travelling over your province?</a:t>
            </a:r>
          </a:p>
          <a:p>
            <a:pPr algn="l" defTabSz="385572">
              <a:defRPr sz="2112">
                <a:effectLst>
                  <a:outerShdw sx="100000" sy="100000" kx="0" ky="0" algn="b" rotWithShape="0" blurRad="16764" dist="8382" dir="0">
                    <a:srgbClr val="FFFFFF">
                      <a:alpha val="45000"/>
                    </a:srgbClr>
                  </a:outerShdw>
                </a:effectLst>
              </a:defRPr>
            </a:pPr>
            <a:r>
              <a:t>Neither had readers…until now.</a:t>
            </a:r>
          </a:p>
        </p:txBody>
      </p:sp>
      <p:pic>
        <p:nvPicPr>
          <p:cNvPr id="166" name="Screenshot 2021-01-27 at 10.28.36 PM.png" descr="Screenshot 2021-01-27 at 10.28.36 PM.png"/>
          <p:cNvPicPr>
            <a:picLocks noChangeAspect="1"/>
          </p:cNvPicPr>
          <p:nvPr/>
        </p:nvPicPr>
        <p:blipFill>
          <a:blip r:embed="rId2">
            <a:extLst/>
          </a:blip>
          <a:stretch>
            <a:fillRect/>
          </a:stretch>
        </p:blipFill>
        <p:spPr>
          <a:xfrm>
            <a:off x="3891929" y="2453625"/>
            <a:ext cx="8546407" cy="6821864"/>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In summary"/>
          <p:cNvSpPr txBox="1"/>
          <p:nvPr>
            <p:ph type="title"/>
          </p:nvPr>
        </p:nvSpPr>
        <p:spPr>
          <a:prstGeom prst="rect">
            <a:avLst/>
          </a:prstGeom>
        </p:spPr>
        <p:txBody>
          <a:bodyPr/>
          <a:lstStyle/>
          <a:p>
            <a:pPr/>
            <a:r>
              <a:t>In summary</a:t>
            </a:r>
          </a:p>
        </p:txBody>
      </p:sp>
      <p:sp>
        <p:nvSpPr>
          <p:cNvPr id="169" name="Probably nobody will tell you not to put data in your story. They might tell you to put less if it is crowding your humans.…"/>
          <p:cNvSpPr txBox="1"/>
          <p:nvPr>
            <p:ph type="body" sz="half" idx="1"/>
          </p:nvPr>
        </p:nvSpPr>
        <p:spPr>
          <a:prstGeom prst="rect">
            <a:avLst/>
          </a:prstGeom>
        </p:spPr>
        <p:txBody>
          <a:bodyPr/>
          <a:lstStyle/>
          <a:p>
            <a:pPr marL="325120" indent="-325120" defTabSz="467359">
              <a:spcBef>
                <a:spcPts val="2800"/>
              </a:spcBef>
              <a:buBlip>
                <a:blip r:embed="rId2"/>
              </a:buBlip>
              <a:defRPr sz="2560">
                <a:effectLst>
                  <a:outerShdw sx="100000" sy="100000" kx="0" ky="0" algn="b" rotWithShape="0" blurRad="20320" dist="10160" dir="0">
                    <a:srgbClr val="FFFFFF">
                      <a:alpha val="45000"/>
                    </a:srgbClr>
                  </a:outerShdw>
                </a:effectLst>
              </a:defRPr>
            </a:pPr>
            <a:r>
              <a:t>Probably nobody will tell you not to put data in your story. They might tell you to put less if it is crowding your humans.</a:t>
            </a:r>
          </a:p>
          <a:p>
            <a:pPr marL="325120" indent="-325120" defTabSz="467359">
              <a:spcBef>
                <a:spcPts val="2800"/>
              </a:spcBef>
              <a:buBlip>
                <a:blip r:embed="rId2"/>
              </a:buBlip>
              <a:defRPr sz="2560">
                <a:effectLst>
                  <a:outerShdw sx="100000" sy="100000" kx="0" ky="0" algn="b" rotWithShape="0" blurRad="20320" dist="10160" dir="0">
                    <a:srgbClr val="FFFFFF">
                      <a:alpha val="45000"/>
                    </a:srgbClr>
                  </a:outerShdw>
                </a:effectLst>
              </a:defRPr>
            </a:pPr>
            <a:r>
              <a:t>If you are a nerd in daily news, see what junior data journalism might look like for you.</a:t>
            </a:r>
          </a:p>
          <a:p>
            <a:pPr marL="325120" indent="-325120" defTabSz="467359">
              <a:spcBef>
                <a:spcPts val="2800"/>
              </a:spcBef>
              <a:buBlip>
                <a:blip r:embed="rId2"/>
              </a:buBlip>
              <a:defRPr sz="2560">
                <a:effectLst>
                  <a:outerShdw sx="100000" sy="100000" kx="0" ky="0" algn="b" rotWithShape="0" blurRad="20320" dist="10160" dir="0">
                    <a:srgbClr val="FFFFFF">
                      <a:alpha val="45000"/>
                    </a:srgbClr>
                  </a:outerShdw>
                </a:effectLst>
              </a:defRPr>
            </a:pPr>
            <a:r>
              <a:t>These are just what worked for me, go ahead and ignore them all, but find your own path that allows you to use data in meaningful ways for you.</a:t>
            </a:r>
          </a:p>
        </p:txBody>
      </p:sp>
      <p:pic>
        <p:nvPicPr>
          <p:cNvPr id="170" name="IMG-0479.jpg" descr="IMG-0479.jpg"/>
          <p:cNvPicPr>
            <a:picLocks noChangeAspect="1"/>
          </p:cNvPicPr>
          <p:nvPr/>
        </p:nvPicPr>
        <p:blipFill>
          <a:blip r:embed="rId3">
            <a:extLst/>
          </a:blip>
          <a:stretch>
            <a:fillRect/>
          </a:stretch>
        </p:blipFill>
        <p:spPr>
          <a:xfrm>
            <a:off x="6644048" y="3185986"/>
            <a:ext cx="5747854" cy="431089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Junior Data Journalism is great because…"/>
          <p:cNvSpPr txBox="1"/>
          <p:nvPr>
            <p:ph type="title"/>
          </p:nvPr>
        </p:nvSpPr>
        <p:spPr>
          <a:prstGeom prst="rect">
            <a:avLst/>
          </a:prstGeom>
        </p:spPr>
        <p:txBody>
          <a:bodyPr/>
          <a:lstStyle>
            <a:lvl1pPr defTabSz="543305">
              <a:defRPr spc="297" sz="5952">
                <a:effectLst>
                  <a:outerShdw sx="100000" sy="100000" kx="0" ky="0" algn="b" rotWithShape="0" blurRad="23622" dist="23622" dir="16200000">
                    <a:srgbClr val="3A3A3A">
                      <a:alpha val="70000"/>
                    </a:srgbClr>
                  </a:outerShdw>
                </a:effectLst>
              </a:defRPr>
            </a:lvl1pPr>
          </a:lstStyle>
          <a:p>
            <a:pPr/>
            <a:r>
              <a:t>Junior Data Journalism is great because…</a:t>
            </a:r>
          </a:p>
        </p:txBody>
      </p:sp>
      <p:sp>
        <p:nvSpPr>
          <p:cNvPr id="125" name="If you are competing in the daily regional news market, chances are using data will give you stories your competitors and colleagues don’t have…"/>
          <p:cNvSpPr txBox="1"/>
          <p:nvPr>
            <p:ph type="body" sz="half" idx="1"/>
          </p:nvPr>
        </p:nvSpPr>
        <p:spPr>
          <a:prstGeom prst="rect">
            <a:avLst/>
          </a:prstGeom>
        </p:spPr>
        <p:txBody>
          <a:bodyPr/>
          <a:lstStyle/>
          <a:p>
            <a:pPr marL="349504" indent="-349504" defTabSz="502412">
              <a:spcBef>
                <a:spcPts val="3000"/>
              </a:spcBef>
              <a:buBlip>
                <a:blip r:embed="rId2"/>
              </a:buBlip>
              <a:defRPr sz="2752">
                <a:effectLst>
                  <a:outerShdw sx="100000" sy="100000" kx="0" ky="0" algn="b" rotWithShape="0" blurRad="21844" dist="10922" dir="0">
                    <a:srgbClr val="FFFFFF">
                      <a:alpha val="45000"/>
                    </a:srgbClr>
                  </a:outerShdw>
                </a:effectLst>
              </a:defRPr>
            </a:pPr>
            <a:r>
              <a:t>If you are competing in the daily regional news market, chances are using data will give you stories your competitors and colleagues don’t have</a:t>
            </a:r>
          </a:p>
          <a:p>
            <a:pPr marL="349504" indent="-349504" defTabSz="502412">
              <a:spcBef>
                <a:spcPts val="3000"/>
              </a:spcBef>
              <a:buBlip>
                <a:blip r:embed="rId2"/>
              </a:buBlip>
              <a:defRPr sz="2752">
                <a:effectLst>
                  <a:outerShdw sx="100000" sy="100000" kx="0" ky="0" algn="b" rotWithShape="0" blurRad="21844" dist="10922" dir="0">
                    <a:srgbClr val="FFFFFF">
                      <a:alpha val="45000"/>
                    </a:srgbClr>
                  </a:outerShdw>
                </a:effectLst>
              </a:defRPr>
            </a:pPr>
            <a:r>
              <a:t>Everyone thinks they don’t have time, but actually, the opposite is true with junior data journalism. These data stories can give you new ideas that save you time in daily news pitching, which can be pretty exhausting.</a:t>
            </a:r>
          </a:p>
        </p:txBody>
      </p:sp>
      <p:pic>
        <p:nvPicPr>
          <p:cNvPr id="126" name="IMG-9733.JPG" descr="IMG-9733.JPG"/>
          <p:cNvPicPr>
            <a:picLocks noChangeAspect="1"/>
          </p:cNvPicPr>
          <p:nvPr/>
        </p:nvPicPr>
        <p:blipFill>
          <a:blip r:embed="rId3">
            <a:extLst/>
          </a:blip>
          <a:stretch>
            <a:fillRect/>
          </a:stretch>
        </p:blipFill>
        <p:spPr>
          <a:xfrm>
            <a:off x="6693468" y="2997139"/>
            <a:ext cx="5619183" cy="4216461"/>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But what does it Look like?"/>
          <p:cNvSpPr txBox="1"/>
          <p:nvPr>
            <p:ph type="title"/>
          </p:nvPr>
        </p:nvSpPr>
        <p:spPr>
          <a:prstGeom prst="rect">
            <a:avLst/>
          </a:prstGeom>
        </p:spPr>
        <p:txBody>
          <a:bodyPr/>
          <a:lstStyle/>
          <a:p>
            <a:pPr/>
            <a:r>
              <a:t>But what does it Look like?</a:t>
            </a:r>
          </a:p>
        </p:txBody>
      </p:sp>
      <p:sp>
        <p:nvSpPr>
          <p:cNvPr id="129" name="This is not an official term. I made it up. Do not use it in newsrooms assuming it it a thing.…"/>
          <p:cNvSpPr txBox="1"/>
          <p:nvPr>
            <p:ph type="body" idx="1"/>
          </p:nvPr>
        </p:nvSpPr>
        <p:spPr>
          <a:prstGeom prst="rect">
            <a:avLst/>
          </a:prstGeom>
        </p:spPr>
        <p:txBody>
          <a:bodyPr/>
          <a:lstStyle/>
          <a:p>
            <a:pPr marL="423163" indent="-423163" defTabSz="572516">
              <a:spcBef>
                <a:spcPts val="5000"/>
              </a:spcBef>
              <a:buBlip>
                <a:blip r:embed="rId2"/>
              </a:buBlip>
              <a:defRPr sz="3528">
                <a:effectLst>
                  <a:outerShdw sx="100000" sy="100000" kx="0" ky="0" algn="b" rotWithShape="0" blurRad="24892" dist="12446" dir="0">
                    <a:srgbClr val="FFFFFF">
                      <a:alpha val="45000"/>
                    </a:srgbClr>
                  </a:outerShdw>
                </a:effectLst>
              </a:defRPr>
            </a:pPr>
          </a:p>
          <a:p>
            <a:pPr marL="423163" indent="-423163" defTabSz="572516">
              <a:spcBef>
                <a:spcPts val="5000"/>
              </a:spcBef>
              <a:buBlip>
                <a:blip r:embed="rId2"/>
              </a:buBlip>
              <a:defRPr sz="3528">
                <a:effectLst>
                  <a:outerShdw sx="100000" sy="100000" kx="0" ky="0" algn="b" rotWithShape="0" blurRad="24892" dist="12446" dir="0">
                    <a:srgbClr val="FFFFFF">
                      <a:alpha val="45000"/>
                    </a:srgbClr>
                  </a:outerShdw>
                </a:effectLst>
              </a:defRPr>
            </a:pPr>
            <a:r>
              <a:t>This is not an official term. I made it up. Do not use it in newsrooms assuming it it a thing.</a:t>
            </a:r>
          </a:p>
          <a:p>
            <a:pPr marL="423163" indent="-423163" defTabSz="572516">
              <a:spcBef>
                <a:spcPts val="5000"/>
              </a:spcBef>
              <a:buBlip>
                <a:blip r:embed="rId2"/>
              </a:buBlip>
              <a:defRPr sz="3528">
                <a:effectLst>
                  <a:outerShdw sx="100000" sy="100000" kx="0" ky="0" algn="b" rotWithShape="0" blurRad="24892" dist="12446" dir="0">
                    <a:srgbClr val="FFFFFF">
                      <a:alpha val="45000"/>
                    </a:srgbClr>
                  </a:outerShdw>
                </a:effectLst>
              </a:defRPr>
            </a:pPr>
            <a:r>
              <a:t>It is fast.</a:t>
            </a:r>
          </a:p>
          <a:p>
            <a:pPr marL="423163" indent="-423163" defTabSz="572516">
              <a:spcBef>
                <a:spcPts val="5000"/>
              </a:spcBef>
              <a:buBlip>
                <a:blip r:embed="rId2"/>
              </a:buBlip>
              <a:defRPr sz="3528">
                <a:effectLst>
                  <a:outerShdw sx="100000" sy="100000" kx="0" ky="0" algn="b" rotWithShape="0" blurRad="24892" dist="12446" dir="0">
                    <a:srgbClr val="FFFFFF">
                      <a:alpha val="45000"/>
                    </a:srgbClr>
                  </a:outerShdw>
                </a:effectLst>
              </a:defRPr>
            </a:pPr>
            <a:r>
              <a:t>It uses data you may need to ask for, but data that is readily accessible to your sources that you should be given within a few hours if you can’t find it yourself</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ome Tips &amp; examples"/>
          <p:cNvSpPr txBox="1"/>
          <p:nvPr>
            <p:ph type="title"/>
          </p:nvPr>
        </p:nvSpPr>
        <p:spPr>
          <a:prstGeom prst="rect">
            <a:avLst/>
          </a:prstGeom>
        </p:spPr>
        <p:txBody>
          <a:bodyPr/>
          <a:lstStyle/>
          <a:p>
            <a:pPr/>
            <a:r>
              <a:t> some Tips &amp; examples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Tip"/>
          <p:cNvSpPr txBox="1"/>
          <p:nvPr>
            <p:ph type="title"/>
          </p:nvPr>
        </p:nvSpPr>
        <p:spPr>
          <a:prstGeom prst="rect">
            <a:avLst/>
          </a:prstGeom>
        </p:spPr>
        <p:txBody>
          <a:bodyPr/>
          <a:lstStyle/>
          <a:p>
            <a:pPr/>
            <a:r>
              <a:t>Tip </a:t>
            </a:r>
          </a:p>
        </p:txBody>
      </p:sp>
      <p:sp>
        <p:nvSpPr>
          <p:cNvPr id="134" name="If the government doesn’t give you what you want or gives you something incredibly vague and says they can’t give out employee numbers or details, go to the local union rep.…"/>
          <p:cNvSpPr txBox="1"/>
          <p:nvPr>
            <p:ph type="body" idx="1"/>
          </p:nvPr>
        </p:nvSpPr>
        <p:spPr>
          <a:prstGeom prst="rect">
            <a:avLst/>
          </a:prstGeom>
        </p:spPr>
        <p:txBody>
          <a:bodyPr/>
          <a:lstStyle/>
          <a:p>
            <a:pPr>
              <a:buBlip>
                <a:blip r:embed="rId2"/>
              </a:buBlip>
            </a:pPr>
            <a:r>
              <a:t> If the government doesn’t give you what you want or gives you something incredibly vague and says they can’t give out employee numbers or details, go to the local union rep.</a:t>
            </a:r>
          </a:p>
          <a:p>
            <a:pPr>
              <a:buBlip>
                <a:blip r:embed="rId2"/>
              </a:buBlip>
            </a:pPr>
            <a:r>
              <a:t>Note: The national rep in Ottawa or Toronto will mostly likely not be able to give you what you need data wise, but may serve other purposes or give you nice umbrella quotes.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Here’s what that looked like for me…"/>
          <p:cNvSpPr txBox="1"/>
          <p:nvPr>
            <p:ph type="title"/>
          </p:nvPr>
        </p:nvSpPr>
        <p:spPr>
          <a:prstGeom prst="rect">
            <a:avLst/>
          </a:prstGeom>
        </p:spPr>
        <p:txBody>
          <a:bodyPr/>
          <a:lstStyle/>
          <a:p>
            <a:pPr/>
            <a:r>
              <a:t>Here’s what that looked like for me…</a:t>
            </a:r>
          </a:p>
        </p:txBody>
      </p:sp>
      <p:sp>
        <p:nvSpPr>
          <p:cNvPr id="137" name="I had a hunch Atlantic Canadian Correctional institutions were experiencing a correctional officer shortage and it would be worse in the pandemic.…"/>
          <p:cNvSpPr txBox="1"/>
          <p:nvPr>
            <p:ph type="body" sz="half" idx="1"/>
          </p:nvPr>
        </p:nvSpPr>
        <p:spPr>
          <a:prstGeom prst="rect">
            <a:avLst/>
          </a:prstGeom>
        </p:spPr>
        <p:txBody>
          <a:bodyPr/>
          <a:lstStyle/>
          <a:p>
            <a:pPr marL="341375" indent="-341375" defTabSz="490727">
              <a:spcBef>
                <a:spcPts val="3000"/>
              </a:spcBef>
              <a:buBlip>
                <a:blip r:embed="rId2"/>
              </a:buBlip>
              <a:defRPr sz="2688">
                <a:effectLst>
                  <a:outerShdw sx="100000" sy="100000" kx="0" ky="0" algn="b" rotWithShape="0" blurRad="21336" dist="10668" dir="0">
                    <a:srgbClr val="FFFFFF">
                      <a:alpha val="45000"/>
                    </a:srgbClr>
                  </a:outerShdw>
                </a:effectLst>
              </a:defRPr>
            </a:pPr>
            <a:r>
              <a:t>I had a hunch Atlantic Canadian Correctional institutions were experiencing a correctional officer shortage and it would be worse in the pandemic. </a:t>
            </a:r>
          </a:p>
          <a:p>
            <a:pPr marL="341375" indent="-341375" defTabSz="490727">
              <a:spcBef>
                <a:spcPts val="3000"/>
              </a:spcBef>
              <a:buBlip>
                <a:blip r:embed="rId2"/>
              </a:buBlip>
              <a:defRPr sz="2688">
                <a:effectLst>
                  <a:outerShdw sx="100000" sy="100000" kx="0" ky="0" algn="b" rotWithShape="0" blurRad="21336" dist="10668" dir="0">
                    <a:srgbClr val="FFFFFF">
                      <a:alpha val="45000"/>
                    </a:srgbClr>
                  </a:outerShdw>
                </a:effectLst>
              </a:defRPr>
            </a:pPr>
            <a:r>
              <a:t>I was right. </a:t>
            </a:r>
          </a:p>
          <a:p>
            <a:pPr marL="341375" indent="-341375" defTabSz="490727">
              <a:spcBef>
                <a:spcPts val="3000"/>
              </a:spcBef>
              <a:buBlip>
                <a:blip r:embed="rId2"/>
              </a:buBlip>
              <a:defRPr sz="2688">
                <a:effectLst>
                  <a:outerShdw sx="100000" sy="100000" kx="0" ky="0" algn="b" rotWithShape="0" blurRad="21336" dist="10668" dir="0">
                    <a:srgbClr val="FFFFFF">
                      <a:alpha val="45000"/>
                    </a:srgbClr>
                  </a:outerShdw>
                </a:effectLst>
              </a:defRPr>
            </a:pPr>
            <a:r>
              <a:t>I had a union rep pull me every leave and the numbers to determine how bad this shortage was and had them explain their concerns in this story: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
          <p:cNvSpPr txBox="1"/>
          <p:nvPr>
            <p:ph type="body" idx="1"/>
          </p:nvPr>
        </p:nvSpPr>
        <p:spPr>
          <a:prstGeom prst="rect">
            <a:avLst/>
          </a:prstGeom>
        </p:spPr>
        <p:txBody>
          <a:bodyPr/>
          <a:lstStyle>
            <a:lvl1pPr>
              <a:buBlip>
                <a:blip r:embed="rId2"/>
              </a:buBlip>
            </a:lvl1pPr>
          </a:lstStyle>
          <a:p>
            <a:pPr/>
            <a:r>
              <a:t>.</a:t>
            </a:r>
          </a:p>
        </p:txBody>
      </p:sp>
      <p:pic>
        <p:nvPicPr>
          <p:cNvPr id="140" name="Screenshot 2021-01-27 at 10.07.47 PM.png" descr="Screenshot 2021-01-27 at 10.07.47 PM.png"/>
          <p:cNvPicPr>
            <a:picLocks noChangeAspect="1"/>
          </p:cNvPicPr>
          <p:nvPr/>
        </p:nvPicPr>
        <p:blipFill>
          <a:blip r:embed="rId3">
            <a:extLst/>
          </a:blip>
          <a:stretch>
            <a:fillRect/>
          </a:stretch>
        </p:blipFill>
        <p:spPr>
          <a:xfrm>
            <a:off x="469900" y="335782"/>
            <a:ext cx="4903224" cy="7354836"/>
          </a:xfrm>
          <a:prstGeom prst="rect">
            <a:avLst/>
          </a:prstGeom>
          <a:ln w="12700">
            <a:miter lim="400000"/>
          </a:ln>
        </p:spPr>
      </p:pic>
      <p:pic>
        <p:nvPicPr>
          <p:cNvPr id="141" name="Screenshot 2021-01-27 at 10.09.23 PM.png" descr="Screenshot 2021-01-27 at 10.09.23 PM.png"/>
          <p:cNvPicPr>
            <a:picLocks noChangeAspect="1"/>
          </p:cNvPicPr>
          <p:nvPr/>
        </p:nvPicPr>
        <p:blipFill>
          <a:blip r:embed="rId4">
            <a:extLst/>
          </a:blip>
          <a:stretch>
            <a:fillRect/>
          </a:stretch>
        </p:blipFill>
        <p:spPr>
          <a:xfrm>
            <a:off x="5632450" y="3448050"/>
            <a:ext cx="6946900" cy="5854700"/>
          </a:xfrm>
          <a:prstGeom prst="rect">
            <a:avLst/>
          </a:prstGeom>
          <a:ln w="12700">
            <a:miter lim="400000"/>
          </a:ln>
        </p:spPr>
      </p:pic>
      <p:sp>
        <p:nvSpPr>
          <p:cNvPr id="142" name="The COVID-19 pandemic has exacerbated staffing shortages at Corrections Canada institutions in the Maritimes, says the union representing federal correctional officers.…"/>
          <p:cNvSpPr txBox="1"/>
          <p:nvPr/>
        </p:nvSpPr>
        <p:spPr>
          <a:xfrm>
            <a:off x="5765263" y="1104899"/>
            <a:ext cx="6681274" cy="1727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ct val="100000"/>
              </a:lnSpc>
              <a:defRPr sz="1300">
                <a:solidFill>
                  <a:srgbClr val="222222"/>
                </a:solidFill>
                <a:effectLst/>
                <a:latin typeface="Helvetica"/>
                <a:ea typeface="Helvetica"/>
                <a:cs typeface="Helvetica"/>
                <a:sym typeface="Helvetica"/>
              </a:defRPr>
            </a:pPr>
            <a:r>
              <a:t>The COVID-19 pandemic has exacerbated staffing shortages at Corrections Canada institutions in the Maritimes, says the union representing federal correctional officers.</a:t>
            </a:r>
            <a:endParaRPr>
              <a:solidFill>
                <a:srgbClr val="000000"/>
              </a:solidFill>
            </a:endParaRPr>
          </a:p>
          <a:p>
            <a:pPr algn="l" defTabSz="457200">
              <a:lnSpc>
                <a:spcPct val="100000"/>
              </a:lnSpc>
              <a:defRPr sz="1300">
                <a:solidFill>
                  <a:srgbClr val="222222"/>
                </a:solidFill>
                <a:effectLst/>
                <a:latin typeface="Helvetica"/>
                <a:ea typeface="Helvetica"/>
                <a:cs typeface="Helvetica"/>
                <a:sym typeface="Helvetica"/>
              </a:defRPr>
            </a:pPr>
            <a:r>
              <a:t>“If we are short-staffed, we have to stay late.... We can’t just leave the doors closed and walk away,” said Bev McKibbon, the Union of Canadian Correctional Officers' Atlantic regional president. "We have to be there."</a:t>
            </a:r>
            <a:endParaRPr>
              <a:solidFill>
                <a:srgbClr val="000000"/>
              </a:solidFill>
            </a:endParaRPr>
          </a:p>
          <a:p>
            <a:pPr algn="l" defTabSz="457200">
              <a:lnSpc>
                <a:spcPct val="100000"/>
              </a:lnSpc>
              <a:defRPr sz="1300">
                <a:solidFill>
                  <a:srgbClr val="222222"/>
                </a:solidFill>
                <a:effectLst/>
                <a:latin typeface="Helvetica"/>
                <a:ea typeface="Helvetica"/>
                <a:cs typeface="Helvetica"/>
                <a:sym typeface="Helvetica"/>
              </a:defRPr>
            </a:pPr>
            <a:r>
              <a:t>And that means a reduction in turnaround times between shifts, and an increase in worker fatigue which can decrease sharpness on the job, McKibbon said.</a:t>
            </a:r>
            <a:endParaRPr>
              <a:solidFill>
                <a:srgbClr val="000000"/>
              </a:solidFill>
            </a:endParaRPr>
          </a:p>
          <a:p>
            <a:pPr algn="l" defTabSz="457200">
              <a:lnSpc>
                <a:spcPct val="100000"/>
              </a:lnSpc>
              <a:defRPr sz="1300">
                <a:solidFill>
                  <a:srgbClr val="222222"/>
                </a:solidFill>
                <a:effectLst/>
                <a:latin typeface="Helvetica"/>
                <a:ea typeface="Helvetica"/>
                <a:cs typeface="Helvetica"/>
                <a:sym typeface="Helvetica"/>
              </a:defRPr>
            </a:pPr>
            <a:r>
              <a:t>“If you're not sharp and you're working in a prison, that's dangerous,” he said</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Tips for  Turning  anecdotal leaning stories Daily News Thrives off of into data stories"/>
          <p:cNvSpPr txBox="1"/>
          <p:nvPr>
            <p:ph type="title"/>
          </p:nvPr>
        </p:nvSpPr>
        <p:spPr>
          <a:prstGeom prst="rect">
            <a:avLst/>
          </a:prstGeom>
        </p:spPr>
        <p:txBody>
          <a:bodyPr/>
          <a:lstStyle>
            <a:lvl1pPr defTabSz="403097">
              <a:defRPr spc="220" sz="4416">
                <a:effectLst>
                  <a:outerShdw sx="100000" sy="100000" kx="0" ky="0" algn="b" rotWithShape="0" blurRad="17526" dist="17526" dir="16200000">
                    <a:srgbClr val="3A3A3A">
                      <a:alpha val="70000"/>
                    </a:srgbClr>
                  </a:outerShdw>
                </a:effectLst>
              </a:defRPr>
            </a:lvl1pPr>
          </a:lstStyle>
          <a:p>
            <a:pPr/>
            <a:r>
              <a:t>Tips for  Turning  anecdotal leaning stories Daily News Thrives off of into data stories</a:t>
            </a:r>
          </a:p>
        </p:txBody>
      </p:sp>
      <p:sp>
        <p:nvSpPr>
          <p:cNvPr id="145" name="Possible situations:…"/>
          <p:cNvSpPr txBox="1"/>
          <p:nvPr>
            <p:ph type="body" idx="1"/>
          </p:nvPr>
        </p:nvSpPr>
        <p:spPr>
          <a:xfrm>
            <a:off x="558800" y="2400300"/>
            <a:ext cx="11353800" cy="6223000"/>
          </a:xfrm>
          <a:prstGeom prst="rect">
            <a:avLst/>
          </a:prstGeom>
        </p:spPr>
        <p:txBody>
          <a:bodyPr/>
          <a:lstStyle/>
          <a:p>
            <a:pPr marL="310896" indent="-310896" defTabSz="420624">
              <a:spcBef>
                <a:spcPts val="3700"/>
              </a:spcBef>
              <a:buBlip>
                <a:blip r:embed="rId2"/>
              </a:buBlip>
              <a:defRPr sz="2592">
                <a:effectLst>
                  <a:outerShdw sx="100000" sy="100000" kx="0" ky="0" algn="b" rotWithShape="0" blurRad="18288" dist="9144" dir="0">
                    <a:srgbClr val="FFFFFF">
                      <a:alpha val="45000"/>
                    </a:srgbClr>
                  </a:outerShdw>
                </a:effectLst>
              </a:defRPr>
            </a:pPr>
            <a:r>
              <a:t>Possible situations: </a:t>
            </a:r>
          </a:p>
          <a:p>
            <a:pPr marL="310896" indent="-310896" defTabSz="420624">
              <a:spcBef>
                <a:spcPts val="3700"/>
              </a:spcBef>
              <a:buBlip>
                <a:blip r:embed="rId2"/>
              </a:buBlip>
              <a:defRPr sz="2592">
                <a:effectLst>
                  <a:outerShdw sx="100000" sy="100000" kx="0" ky="0" algn="b" rotWithShape="0" blurRad="18288" dist="9144" dir="0">
                    <a:srgbClr val="FFFFFF">
                      <a:alpha val="45000"/>
                    </a:srgbClr>
                  </a:outerShdw>
                </a:effectLst>
              </a:defRPr>
            </a:pPr>
            <a:r>
              <a:t>A: Your editor thinks a bunch of ppl are probably X Because at least one person they know or have seen online is X Which makes them think probably lots of people are X And now wants a soft story about X.</a:t>
            </a:r>
          </a:p>
          <a:p>
            <a:pPr marL="310896" indent="-310896" defTabSz="420624">
              <a:spcBef>
                <a:spcPts val="3700"/>
              </a:spcBef>
              <a:buBlip>
                <a:blip r:embed="rId2"/>
              </a:buBlip>
              <a:defRPr sz="2592">
                <a:effectLst>
                  <a:outerShdw sx="100000" sy="100000" kx="0" ky="0" algn="b" rotWithShape="0" blurRad="18288" dist="9144" dir="0">
                    <a:srgbClr val="FFFFFF">
                      <a:alpha val="45000"/>
                    </a:srgbClr>
                  </a:outerShdw>
                </a:effectLst>
              </a:defRPr>
            </a:pPr>
            <a:r>
              <a:t>Solution A: Use polls and market research to support an assignment for an anecdotal story </a:t>
            </a:r>
          </a:p>
          <a:p>
            <a:pPr marL="310896" indent="-310896" defTabSz="420624">
              <a:spcBef>
                <a:spcPts val="3700"/>
              </a:spcBef>
              <a:buBlip>
                <a:blip r:embed="rId2"/>
              </a:buBlip>
              <a:defRPr sz="2592">
                <a:effectLst>
                  <a:outerShdw sx="100000" sy="100000" kx="0" ky="0" algn="b" rotWithShape="0" blurRad="18288" dist="9144" dir="0">
                    <a:srgbClr val="FFFFFF">
                      <a:alpha val="45000"/>
                    </a:srgbClr>
                  </a:outerShdw>
                </a:effectLst>
              </a:defRPr>
            </a:pPr>
            <a:r>
              <a:t>B: You have no pitches and your brain feels dead</a:t>
            </a:r>
          </a:p>
          <a:p>
            <a:pPr marL="310896" indent="-310896" defTabSz="420624">
              <a:spcBef>
                <a:spcPts val="3700"/>
              </a:spcBef>
              <a:buBlip>
                <a:blip r:embed="rId2"/>
              </a:buBlip>
              <a:defRPr sz="2592">
                <a:effectLst>
                  <a:outerShdw sx="100000" sy="100000" kx="0" ky="0" algn="b" rotWithShape="0" blurRad="18288" dist="9144" dir="0">
                    <a:srgbClr val="FFFFFF">
                      <a:alpha val="45000"/>
                    </a:srgbClr>
                  </a:outerShdw>
                </a:effectLst>
              </a:defRPr>
            </a:pPr>
            <a:r>
              <a:t>Solution: Scan the polls and pitch the poll  based off of regional outlier responses and find anecdotes second to support the data with a human face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Here’s how this often looks  for me…"/>
          <p:cNvSpPr txBox="1"/>
          <p:nvPr>
            <p:ph type="title"/>
          </p:nvPr>
        </p:nvSpPr>
        <p:spPr>
          <a:prstGeom prst="rect">
            <a:avLst/>
          </a:prstGeom>
        </p:spPr>
        <p:txBody>
          <a:bodyPr/>
          <a:lstStyle/>
          <a:p>
            <a:pPr/>
            <a:r>
              <a:t>Here’s how this often looks  for me…</a:t>
            </a:r>
          </a:p>
        </p:txBody>
      </p:sp>
      <p:sp>
        <p:nvSpPr>
          <p:cNvPr id="148" name="Key tips: Always always search for or ask for the full charts with regional response breakdowns. They have them.…"/>
          <p:cNvSpPr txBox="1"/>
          <p:nvPr>
            <p:ph type="body" sz="half" idx="1"/>
          </p:nvPr>
        </p:nvSpPr>
        <p:spPr>
          <a:xfrm>
            <a:off x="445095" y="2278161"/>
            <a:ext cx="4245273" cy="6814147"/>
          </a:xfrm>
          <a:prstGeom prst="rect">
            <a:avLst/>
          </a:prstGeom>
        </p:spPr>
        <p:txBody>
          <a:bodyPr/>
          <a:lstStyle/>
          <a:p>
            <a:pPr marL="280415" indent="-280415" defTabSz="403097">
              <a:spcBef>
                <a:spcPts val="2400"/>
              </a:spcBef>
              <a:buBlip>
                <a:blip r:embed="rId2"/>
              </a:buBlip>
              <a:defRPr sz="2208">
                <a:effectLst>
                  <a:outerShdw sx="100000" sy="100000" kx="0" ky="0" algn="b" rotWithShape="0" blurRad="17526" dist="8763" dir="0">
                    <a:srgbClr val="FFFFFF">
                      <a:alpha val="45000"/>
                    </a:srgbClr>
                  </a:outerShdw>
                </a:effectLst>
              </a:defRPr>
            </a:pPr>
            <a:r>
              <a:t>Key tips: Always always search for or ask for the full charts with regional response breakdowns. They have them.</a:t>
            </a:r>
          </a:p>
          <a:p>
            <a:pPr marL="280415" indent="-280415" defTabSz="403097">
              <a:spcBef>
                <a:spcPts val="2400"/>
              </a:spcBef>
              <a:buBlip>
                <a:blip r:embed="rId2"/>
              </a:buBlip>
              <a:defRPr sz="2208">
                <a:effectLst>
                  <a:outerShdw sx="100000" sy="100000" kx="0" ky="0" algn="b" rotWithShape="0" blurRad="17526" dist="8763" dir="0">
                    <a:srgbClr val="FFFFFF">
                      <a:alpha val="45000"/>
                    </a:srgbClr>
                  </a:outerShdw>
                </a:effectLst>
              </a:defRPr>
            </a:pPr>
            <a:r>
              <a:t>Always look for outliers to have a strong lede. “Atlantic Canadians less able to identify covid symptoms than those in any other region” is much better than “Manitobans most average respondents to X”</a:t>
            </a:r>
          </a:p>
          <a:p>
            <a:pPr marL="280415" indent="-280415" defTabSz="403097">
              <a:spcBef>
                <a:spcPts val="2400"/>
              </a:spcBef>
              <a:buBlip>
                <a:blip r:embed="rId2"/>
              </a:buBlip>
              <a:defRPr sz="2208">
                <a:effectLst>
                  <a:outerShdw sx="100000" sy="100000" kx="0" ky="0" algn="b" rotWithShape="0" blurRad="17526" dist="8763" dir="0">
                    <a:srgbClr val="FFFFFF">
                      <a:alpha val="45000"/>
                    </a:srgbClr>
                  </a:outerShdw>
                </a:effectLst>
              </a:defRPr>
            </a:pPr>
            <a:r>
              <a:t>Always find a human face, ideally two or three, because remember you are doing this because you want to go beyond an anecdote </a:t>
            </a:r>
          </a:p>
        </p:txBody>
      </p:sp>
      <p:pic>
        <p:nvPicPr>
          <p:cNvPr id="149" name="Screen Shot 2021-01-27 at 11.01.09 PM.png" descr="Screen Shot 2021-01-27 at 11.01.09 PM.png"/>
          <p:cNvPicPr>
            <a:picLocks noChangeAspect="1"/>
          </p:cNvPicPr>
          <p:nvPr/>
        </p:nvPicPr>
        <p:blipFill>
          <a:blip r:embed="rId3">
            <a:extLst/>
          </a:blip>
          <a:stretch>
            <a:fillRect/>
          </a:stretch>
        </p:blipFill>
        <p:spPr>
          <a:xfrm>
            <a:off x="4888728" y="2753345"/>
            <a:ext cx="7595373" cy="5353513"/>
          </a:xfrm>
          <a:prstGeom prst="rect">
            <a:avLst/>
          </a:prstGeom>
          <a:ln w="12700">
            <a:miter lim="400000"/>
          </a:ln>
        </p:spPr>
      </p:pic>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Kyoto">
  <a:themeElements>
    <a:clrScheme name="Kyoto">
      <a:dk1>
        <a:srgbClr val="4F5C3F"/>
      </a:dk1>
      <a:lt1>
        <a:srgbClr val="3A1D5C"/>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Kyoto">
  <a:themeElements>
    <a:clrScheme name="Kyoto">
      <a:dk1>
        <a:srgbClr val="000000"/>
      </a:dk1>
      <a:lt1>
        <a:srgbClr val="FFFFFF"/>
      </a:lt1>
      <a:dk2>
        <a:srgbClr val="585752"/>
      </a:dk2>
      <a:lt2>
        <a:srgbClr val="D0CDBF"/>
      </a:lt2>
      <a:accent1>
        <a:srgbClr val="56758A"/>
      </a:accent1>
      <a:accent2>
        <a:srgbClr val="828852"/>
      </a:accent2>
      <a:accent3>
        <a:srgbClr val="D5B682"/>
      </a:accent3>
      <a:accent4>
        <a:srgbClr val="BB5809"/>
      </a:accent4>
      <a:accent5>
        <a:srgbClr val="AB1701"/>
      </a:accent5>
      <a:accent6>
        <a:srgbClr val="792255"/>
      </a:accent6>
      <a:hlink>
        <a:srgbClr val="0000FF"/>
      </a:hlink>
      <a:folHlink>
        <a:srgbClr val="FF00FF"/>
      </a:folHlink>
    </a:clrScheme>
    <a:fontScheme name="Kyoto">
      <a:majorFont>
        <a:latin typeface="Georgia"/>
        <a:ea typeface="Georgia"/>
        <a:cs typeface="Georgia"/>
      </a:majorFont>
      <a:minorFont>
        <a:latin typeface="Georgia"/>
        <a:ea typeface="Georgia"/>
        <a:cs typeface="Georgia"/>
      </a:minorFont>
    </a:fontScheme>
    <a:fmtScheme name="Kyot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3F1DF"/>
            </a:solidFill>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3">
              <a:satOff val="-11003"/>
              <a:lumOff val="-15119"/>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20000"/>
          </a:lnSpc>
          <a:spcBef>
            <a:spcPts val="0"/>
          </a:spcBef>
          <a:spcAft>
            <a:spcPts val="0"/>
          </a:spcAft>
          <a:buClrTx/>
          <a:buSzTx/>
          <a:buFontTx/>
          <a:buNone/>
          <a:tabLst/>
          <a:defRPr b="0" baseline="0" cap="none" i="0" spc="0" strike="noStrike" sz="3200" u="none" kumimoji="0" normalizeH="0">
            <a:ln>
              <a:noFill/>
            </a:ln>
            <a:solidFill>
              <a:srgbClr val="4F5C3F"/>
            </a:solidFill>
            <a:effectLst>
              <a:outerShdw sx="100000" sy="100000" kx="0" ky="0" algn="b" rotWithShape="0" blurRad="25400" dist="12700" dir="0">
                <a:srgbClr val="FFFFFF">
                  <a:alpha val="45000"/>
                </a:srgbClr>
              </a:outerShdw>
            </a:effectLst>
            <a:uFillTx/>
            <a:latin typeface="+mn-lt"/>
            <a:ea typeface="+mn-ea"/>
            <a:cs typeface="+mn-cs"/>
            <a:sym typeface="Georgi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